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24" r:id="rId2"/>
    <p:sldId id="314" r:id="rId3"/>
    <p:sldId id="340" r:id="rId4"/>
    <p:sldId id="327" r:id="rId5"/>
    <p:sldId id="329" r:id="rId6"/>
    <p:sldId id="337" r:id="rId7"/>
    <p:sldId id="339" r:id="rId8"/>
    <p:sldId id="335" r:id="rId9"/>
    <p:sldId id="338" r:id="rId10"/>
    <p:sldId id="334" r:id="rId11"/>
    <p:sldId id="336" r:id="rId12"/>
    <p:sldId id="331" r:id="rId13"/>
    <p:sldId id="333" r:id="rId14"/>
    <p:sldId id="330" r:id="rId15"/>
    <p:sldId id="332" r:id="rId16"/>
    <p:sldId id="341" r:id="rId17"/>
    <p:sldId id="32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39" autoAdjust="0"/>
    <p:restoredTop sz="94714" autoAdjust="0"/>
  </p:normalViewPr>
  <p:slideViewPr>
    <p:cSldViewPr>
      <p:cViewPr varScale="1">
        <p:scale>
          <a:sx n="67" d="100"/>
          <a:sy n="67" d="100"/>
        </p:scale>
        <p:origin x="-145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012250-12C1-4D0B-B7F1-BAA889267DFB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43F5A0-4D06-46B4-84DF-838E927C25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9117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D71C-4187-42C2-B57A-E995198E4FB0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5E73C-AF44-40C9-9FC9-B364A20B03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D71C-4187-42C2-B57A-E995198E4FB0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5E73C-AF44-40C9-9FC9-B364A20B03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D71C-4187-42C2-B57A-E995198E4FB0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5E73C-AF44-40C9-9FC9-B364A20B03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D71C-4187-42C2-B57A-E995198E4FB0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5E73C-AF44-40C9-9FC9-B364A20B03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D71C-4187-42C2-B57A-E995198E4FB0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5E73C-AF44-40C9-9FC9-B364A20B03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D71C-4187-42C2-B57A-E995198E4FB0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5E73C-AF44-40C9-9FC9-B364A20B03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D71C-4187-42C2-B57A-E995198E4FB0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5E73C-AF44-40C9-9FC9-B364A20B03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D71C-4187-42C2-B57A-E995198E4FB0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5E73C-AF44-40C9-9FC9-B364A20B03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D71C-4187-42C2-B57A-E995198E4FB0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5E73C-AF44-40C9-9FC9-B364A20B03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D71C-4187-42C2-B57A-E995198E4FB0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5E73C-AF44-40C9-9FC9-B364A20B03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D71C-4187-42C2-B57A-E995198E4FB0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5E73C-AF44-40C9-9FC9-B364A20B03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2D71C-4187-42C2-B57A-E995198E4FB0}" type="datetimeFigureOut">
              <a:rPr lang="en-US" smtClean="0"/>
              <a:pPr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5E73C-AF44-40C9-9FC9-B364A20B03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s://www.youtube.com/watch?v=IazfPhHS1dc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qKNBjmkuvk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600200" y="5791200"/>
            <a:ext cx="5054589" cy="646331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algn="ctr"/>
            <a:r>
              <a:rPr lang="en-US" altLang="zh-CN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Journey to the West</a:t>
            </a:r>
            <a:endParaRPr lang="en-US" altLang="zh-CN" sz="36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4343400"/>
            <a:ext cx="259080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Aharoni" pitchFamily="2" charset="-79"/>
                <a:ea typeface="隶书" pitchFamily="49" charset="-122"/>
                <a:cs typeface="Aharoni" pitchFamily="2" charset="-79"/>
              </a:rPr>
              <a:t>和陈老师一起学中文</a:t>
            </a:r>
            <a:endParaRPr lang="en-US" altLang="zh-CN" dirty="0" smtClean="0">
              <a:solidFill>
                <a:srgbClr val="FF0000"/>
              </a:solidFill>
              <a:latin typeface="Aharoni" pitchFamily="2" charset="-79"/>
              <a:ea typeface="隶书" pitchFamily="49" charset="-122"/>
              <a:cs typeface="Aharoni" pitchFamily="2" charset="-79"/>
            </a:endParaRPr>
          </a:p>
          <a:p>
            <a:r>
              <a:rPr lang="en-US" altLang="zh-CN" dirty="0" smtClean="0">
                <a:solidFill>
                  <a:srgbClr val="FF0000"/>
                </a:solidFill>
                <a:latin typeface="Aharoni" pitchFamily="2" charset="-79"/>
                <a:ea typeface="隶书" pitchFamily="49" charset="-122"/>
                <a:cs typeface="Aharoni" pitchFamily="2" charset="-79"/>
              </a:rPr>
              <a:t>Learn Chinese with Mrs. Chen</a:t>
            </a:r>
            <a:endParaRPr lang="zh-CN" altLang="en-US" dirty="0">
              <a:solidFill>
                <a:srgbClr val="FF0000"/>
              </a:solidFill>
              <a:latin typeface="Aharoni" pitchFamily="2" charset="-79"/>
              <a:ea typeface="隶书" pitchFamily="49" charset="-122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QQ截图2014041603173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9378" y="381000"/>
            <a:ext cx="7405297" cy="578632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QQ截图201404160317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008" y="304800"/>
            <a:ext cx="8153792" cy="604908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QQ截图201404160318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533400"/>
            <a:ext cx="7586314" cy="5860087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QQ截图2014041603175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1469" y="838200"/>
            <a:ext cx="7205594" cy="5464837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QQ截图2014041603182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228600"/>
            <a:ext cx="7837979" cy="6172012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QQ截图2014041603175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0231" y="609600"/>
            <a:ext cx="7556832" cy="5895825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rBEQWFEuAsMIAAAAAADgwYPowBEAABI0wPPM_YAAODZ50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990600"/>
            <a:ext cx="4737100" cy="47371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8600" y="0"/>
            <a:ext cx="853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chemeClr val="bg1"/>
                </a:solidFill>
                <a:latin typeface="Britannic Bold" pitchFamily="34" charset="0"/>
              </a:rPr>
              <a:t>Choose one character and practice the dialog in Chinese with your partner.</a:t>
            </a:r>
            <a:endParaRPr lang="zh-CN" altLang="en-US" sz="3200" dirty="0">
              <a:solidFill>
                <a:schemeClr val="bg1"/>
              </a:solidFill>
              <a:latin typeface="Britannic Bold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00600" y="990600"/>
            <a:ext cx="4343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Dialog:</a:t>
            </a:r>
          </a:p>
          <a:p>
            <a:r>
              <a:rPr lang="en-US" altLang="zh-CN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altLang="zh-CN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nǐ</a:t>
            </a:r>
            <a:r>
              <a:rPr lang="en-US" altLang="zh-CN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hǎo</a:t>
            </a:r>
            <a:endParaRPr lang="en-US" altLang="zh-CN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altLang="zh-CN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A: </a:t>
            </a:r>
            <a:r>
              <a:rPr lang="zh-CN" alt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你  好！（</a:t>
            </a:r>
            <a:r>
              <a:rPr lang="en-US" altLang="zh-CN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Hello!) </a:t>
            </a:r>
          </a:p>
          <a:p>
            <a:r>
              <a:rPr lang="en-US" altLang="zh-CN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altLang="zh-CN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nǐ</a:t>
            </a:r>
            <a:r>
              <a:rPr lang="en-US" altLang="zh-CN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altLang="zh-CN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hǎo</a:t>
            </a:r>
            <a:endParaRPr lang="en-US" altLang="zh-CN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altLang="zh-CN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B: </a:t>
            </a:r>
            <a:r>
              <a:rPr lang="zh-CN" alt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你 好！</a:t>
            </a:r>
            <a:r>
              <a:rPr lang="en-US" altLang="zh-CN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(Hello!)</a:t>
            </a:r>
          </a:p>
          <a:p>
            <a:r>
              <a:rPr lang="en-US" altLang="zh-CN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altLang="zh-CN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nǐ</a:t>
            </a:r>
            <a:r>
              <a:rPr lang="en-US" altLang="zh-CN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jiào</a:t>
            </a:r>
            <a:r>
              <a:rPr lang="en-US" altLang="zh-CN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shén</a:t>
            </a:r>
            <a:r>
              <a:rPr lang="en-US" altLang="zh-CN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me </a:t>
            </a:r>
            <a:r>
              <a:rPr lang="en-US" altLang="zh-CN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míng</a:t>
            </a:r>
            <a:r>
              <a:rPr lang="en-US" altLang="zh-CN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zì</a:t>
            </a:r>
            <a:endParaRPr lang="en-US" altLang="zh-CN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altLang="zh-CN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A:</a:t>
            </a:r>
            <a:r>
              <a:rPr lang="zh-CN" alt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你  叫    什    么   名   字？</a:t>
            </a:r>
            <a:endParaRPr lang="en-US" altLang="zh-CN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altLang="zh-CN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(What’s your name?)</a:t>
            </a:r>
          </a:p>
          <a:p>
            <a:r>
              <a:rPr lang="en-US" altLang="zh-CN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altLang="zh-CN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wǒ</a:t>
            </a:r>
            <a:r>
              <a:rPr lang="en-US" altLang="zh-CN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jiào</a:t>
            </a:r>
            <a:r>
              <a:rPr lang="en-US" altLang="zh-CN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altLang="zh-CN" sz="2000" b="1" dirty="0" err="1" smtClean="0">
                <a:solidFill>
                  <a:schemeClr val="bg1"/>
                </a:solidFill>
                <a:latin typeface="Arial" pitchFamily="34" charset="0"/>
                <a:ea typeface="隶书"/>
                <a:cs typeface="Arial" pitchFamily="34" charset="0"/>
              </a:rPr>
              <a:t>ū</a:t>
            </a:r>
            <a:r>
              <a:rPr lang="en-US" altLang="zh-CN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altLang="zh-CN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wù</a:t>
            </a:r>
            <a:r>
              <a:rPr lang="en-US" altLang="zh-CN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kōng</a:t>
            </a:r>
            <a:endParaRPr lang="en-US" altLang="zh-CN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altLang="zh-CN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B:</a:t>
            </a:r>
            <a:r>
              <a:rPr lang="zh-CN" alt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我  叫  孙   悟   空。</a:t>
            </a:r>
            <a:endParaRPr lang="en-US" altLang="zh-CN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altLang="zh-CN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(My name is Monkey king.)</a:t>
            </a:r>
          </a:p>
          <a:p>
            <a:r>
              <a:rPr lang="en-US" altLang="zh-CN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altLang="zh-CN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nǐ</a:t>
            </a:r>
            <a:r>
              <a:rPr lang="en-US" altLang="zh-CN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ne</a:t>
            </a:r>
          </a:p>
          <a:p>
            <a:r>
              <a:rPr lang="en-US" altLang="zh-CN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zh-CN" alt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你  </a:t>
            </a:r>
            <a:r>
              <a:rPr lang="zh-CN" alt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呢</a:t>
            </a:r>
            <a:r>
              <a:rPr lang="en-US" altLang="zh-CN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?(What about you?)</a:t>
            </a:r>
          </a:p>
          <a:p>
            <a:r>
              <a:rPr lang="en-US" altLang="zh-CN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altLang="zh-CN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wǒ</a:t>
            </a:r>
            <a:r>
              <a:rPr lang="en-US" altLang="zh-CN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jiào</a:t>
            </a:r>
            <a:r>
              <a:rPr lang="en-US" altLang="zh-CN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shā</a:t>
            </a:r>
            <a:r>
              <a:rPr lang="en-US" altLang="zh-CN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sēng</a:t>
            </a:r>
            <a:r>
              <a:rPr lang="en-US" altLang="zh-CN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altLang="zh-CN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altLang="zh-CN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zh-CN" alt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我  叫   沙    僧。</a:t>
            </a:r>
            <a:endParaRPr lang="en-US" altLang="zh-CN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altLang="zh-CN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(My name is Monk </a:t>
            </a:r>
            <a:r>
              <a:rPr lang="en-US" altLang="zh-CN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Sha</a:t>
            </a:r>
            <a:r>
              <a:rPr lang="en-US" altLang="zh-CN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zh-CN" altLang="en-US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6400" y="2133600"/>
            <a:ext cx="182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táng</a:t>
            </a:r>
            <a:r>
              <a:rPr lang="en-US" altLang="zh-CN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sēng</a:t>
            </a:r>
            <a:endParaRPr lang="en-US" altLang="zh-CN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zh-CN" alt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唐      僧</a:t>
            </a:r>
            <a:endParaRPr lang="en-US" altLang="zh-CN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altLang="zh-CN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Monk Tang</a:t>
            </a:r>
            <a:endParaRPr lang="zh-CN" altLang="en-US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276600" y="2438400"/>
            <a:ext cx="1676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altLang="zh-CN" b="1" dirty="0" err="1" smtClean="0">
                <a:solidFill>
                  <a:schemeClr val="bg1"/>
                </a:solidFill>
                <a:latin typeface="Arial" pitchFamily="34" charset="0"/>
                <a:ea typeface="隶书"/>
                <a:cs typeface="Arial" pitchFamily="34" charset="0"/>
              </a:rPr>
              <a:t>ū</a:t>
            </a:r>
            <a:r>
              <a:rPr lang="en-US" altLang="zh-CN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altLang="zh-CN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wù</a:t>
            </a:r>
            <a:r>
              <a:rPr lang="en-US" altLang="zh-CN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kōng</a:t>
            </a:r>
            <a:endParaRPr lang="en-US" altLang="zh-CN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zh-CN" alt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孙   悟   空</a:t>
            </a:r>
            <a:endParaRPr lang="en-US" altLang="zh-CN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altLang="zh-CN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Monkey King</a:t>
            </a:r>
            <a:endParaRPr lang="zh-CN" alt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352800" y="4648200"/>
            <a:ext cx="1371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shā</a:t>
            </a:r>
            <a:r>
              <a:rPr lang="en-US" altLang="zh-CN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sēng</a:t>
            </a:r>
            <a:r>
              <a:rPr lang="en-US" altLang="zh-CN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zh-CN" alt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沙    僧</a:t>
            </a:r>
            <a:endParaRPr lang="en-US" altLang="zh-CN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altLang="zh-CN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Monk </a:t>
            </a:r>
            <a:r>
              <a:rPr lang="en-US" altLang="zh-CN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Sha</a:t>
            </a:r>
            <a:endParaRPr lang="zh-CN" alt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524000" y="4876800"/>
            <a:ext cx="1295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 err="1" smtClean="0">
                <a:solidFill>
                  <a:schemeClr val="bg1"/>
                </a:solidFill>
                <a:latin typeface="Britannic Bold" pitchFamily="34" charset="0"/>
              </a:rPr>
              <a:t>zh</a:t>
            </a:r>
            <a:r>
              <a:rPr lang="en-US" altLang="zh-CN" b="1" dirty="0" err="1" smtClean="0">
                <a:solidFill>
                  <a:schemeClr val="bg1"/>
                </a:solidFill>
                <a:latin typeface="隶书"/>
                <a:ea typeface="隶书"/>
              </a:rPr>
              <a:t>ū</a:t>
            </a:r>
            <a:r>
              <a:rPr lang="en-US" altLang="zh-CN" b="1" dirty="0" smtClean="0">
                <a:solidFill>
                  <a:schemeClr val="bg1"/>
                </a:solidFill>
                <a:latin typeface="Britannic Bold" pitchFamily="34" charset="0"/>
              </a:rPr>
              <a:t> </a:t>
            </a:r>
            <a:r>
              <a:rPr lang="en-US" altLang="zh-CN" b="1" dirty="0" err="1" smtClean="0">
                <a:solidFill>
                  <a:schemeClr val="bg1"/>
                </a:solidFill>
                <a:latin typeface="Britannic Bold" pitchFamily="34" charset="0"/>
              </a:rPr>
              <a:t>b</a:t>
            </a:r>
            <a:r>
              <a:rPr lang="en-US" altLang="zh-CN" b="1" dirty="0" err="1" smtClean="0">
                <a:solidFill>
                  <a:schemeClr val="bg1"/>
                </a:solidFill>
              </a:rPr>
              <a:t>ā</a:t>
            </a:r>
            <a:r>
              <a:rPr lang="en-US" altLang="zh-CN" b="1" dirty="0" smtClean="0">
                <a:solidFill>
                  <a:schemeClr val="bg1"/>
                </a:solidFill>
                <a:latin typeface="Britannic Bold" pitchFamily="34" charset="0"/>
              </a:rPr>
              <a:t> </a:t>
            </a:r>
            <a:r>
              <a:rPr lang="en-US" altLang="zh-CN" b="1" dirty="0" err="1" smtClean="0">
                <a:solidFill>
                  <a:schemeClr val="bg1"/>
                </a:solidFill>
                <a:latin typeface="Britannic Bold" pitchFamily="34" charset="0"/>
              </a:rPr>
              <a:t>jiè</a:t>
            </a:r>
            <a:endParaRPr lang="en-US" altLang="zh-CN" b="1" dirty="0" smtClean="0">
              <a:solidFill>
                <a:schemeClr val="bg1"/>
              </a:solidFill>
              <a:latin typeface="Britannic Bold" pitchFamily="34" charset="0"/>
            </a:endParaRPr>
          </a:p>
          <a:p>
            <a:r>
              <a:rPr lang="zh-CN" altLang="en-US" b="1" dirty="0" smtClean="0">
                <a:solidFill>
                  <a:schemeClr val="bg1"/>
                </a:solidFill>
                <a:latin typeface="Britannic Bold" pitchFamily="34" charset="0"/>
              </a:rPr>
              <a:t>猪  八  戒</a:t>
            </a:r>
            <a:endParaRPr lang="en-US" altLang="zh-CN" b="1" dirty="0" smtClean="0">
              <a:solidFill>
                <a:schemeClr val="bg1"/>
              </a:solidFill>
              <a:latin typeface="Britannic Bold" pitchFamily="34" charset="0"/>
            </a:endParaRPr>
          </a:p>
          <a:p>
            <a:r>
              <a:rPr lang="en-US" altLang="zh-CN" b="1" dirty="0" err="1" smtClean="0">
                <a:solidFill>
                  <a:schemeClr val="bg1"/>
                </a:solidFill>
                <a:latin typeface="Britannic Bold" pitchFamily="34" charset="0"/>
              </a:rPr>
              <a:t>Pigsy</a:t>
            </a:r>
            <a:endParaRPr lang="zh-CN" altLang="en-US" b="1" dirty="0">
              <a:solidFill>
                <a:schemeClr val="bg1"/>
              </a:solidFill>
              <a:latin typeface="Britannic Bold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b00b09500129df85ce273c91681ea4f8.jpg">
            <a:hlinkClick r:id="rId2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2743200"/>
            <a:ext cx="4027406" cy="305276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1066800"/>
            <a:ext cx="4191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chemeClr val="bg1"/>
                </a:solidFill>
              </a:rPr>
              <a:t>皮影戏 </a:t>
            </a:r>
            <a:r>
              <a:rPr lang="en-US" altLang="zh-CN" sz="2800" b="1" dirty="0" smtClean="0">
                <a:solidFill>
                  <a:schemeClr val="bg1"/>
                </a:solidFill>
              </a:rPr>
              <a:t>[</a:t>
            </a:r>
            <a:r>
              <a:rPr lang="en-US" altLang="zh-CN" sz="2800" b="1" dirty="0" err="1" smtClean="0">
                <a:solidFill>
                  <a:schemeClr val="bg1"/>
                </a:solidFill>
              </a:rPr>
              <a:t>pí</a:t>
            </a:r>
            <a:r>
              <a:rPr lang="en-US" altLang="zh-CN" sz="2800" b="1" dirty="0" smtClean="0">
                <a:solidFill>
                  <a:schemeClr val="bg1"/>
                </a:solidFill>
              </a:rPr>
              <a:t> </a:t>
            </a:r>
            <a:r>
              <a:rPr lang="en-US" altLang="zh-CN" sz="2800" b="1" dirty="0" err="1" smtClean="0">
                <a:solidFill>
                  <a:schemeClr val="bg1"/>
                </a:solidFill>
              </a:rPr>
              <a:t>yǐng</a:t>
            </a:r>
            <a:r>
              <a:rPr lang="en-US" altLang="zh-CN" sz="2800" b="1" dirty="0" smtClean="0">
                <a:solidFill>
                  <a:schemeClr val="bg1"/>
                </a:solidFill>
              </a:rPr>
              <a:t> </a:t>
            </a:r>
            <a:r>
              <a:rPr lang="en-US" altLang="zh-CN" sz="2800" b="1" dirty="0" err="1" smtClean="0">
                <a:solidFill>
                  <a:schemeClr val="bg1"/>
                </a:solidFill>
              </a:rPr>
              <a:t>xì</a:t>
            </a:r>
            <a:r>
              <a:rPr lang="en-US" altLang="zh-CN" sz="2800" b="1" dirty="0" smtClean="0">
                <a:solidFill>
                  <a:schemeClr val="bg1"/>
                </a:solidFill>
              </a:rPr>
              <a:t>]</a:t>
            </a:r>
          </a:p>
          <a:p>
            <a:r>
              <a:rPr lang="en-US" altLang="zh-CN" sz="2800" b="1" dirty="0" smtClean="0">
                <a:solidFill>
                  <a:schemeClr val="bg1"/>
                </a:solidFill>
              </a:rPr>
              <a:t>shadow play </a:t>
            </a:r>
          </a:p>
          <a:p>
            <a:r>
              <a:rPr lang="zh-CN" altLang="en-US" sz="2800" dirty="0" smtClean="0">
                <a:solidFill>
                  <a:schemeClr val="bg1"/>
                </a:solidFill>
              </a:rPr>
              <a:t>皮影戏偶</a:t>
            </a:r>
            <a:r>
              <a:rPr lang="en-US" altLang="zh-CN" sz="2800" dirty="0" smtClean="0">
                <a:solidFill>
                  <a:schemeClr val="bg1"/>
                </a:solidFill>
              </a:rPr>
              <a:t>Shadow Puppet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4572000" y="1371600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Dialog:</a:t>
            </a:r>
          </a:p>
          <a:p>
            <a:r>
              <a:rPr lang="en-US" altLang="zh-CN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altLang="zh-CN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nǐ</a:t>
            </a:r>
            <a:r>
              <a:rPr lang="en-US" altLang="zh-CN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hǎo</a:t>
            </a:r>
            <a:endParaRPr lang="en-US" altLang="zh-CN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altLang="zh-CN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A: </a:t>
            </a:r>
            <a:r>
              <a:rPr lang="zh-CN" alt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你  好！（</a:t>
            </a:r>
            <a:r>
              <a:rPr lang="en-US" altLang="zh-CN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Hello!) </a:t>
            </a:r>
          </a:p>
          <a:p>
            <a:r>
              <a:rPr lang="en-US" altLang="zh-CN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altLang="zh-CN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nǐ</a:t>
            </a:r>
            <a:r>
              <a:rPr lang="en-US" altLang="zh-CN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altLang="zh-CN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hǎo</a:t>
            </a:r>
            <a:endParaRPr lang="en-US" altLang="zh-CN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altLang="zh-CN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B: </a:t>
            </a:r>
            <a:r>
              <a:rPr lang="zh-CN" alt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你 好！</a:t>
            </a:r>
            <a:r>
              <a:rPr lang="en-US" altLang="zh-CN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(Hello!)</a:t>
            </a:r>
          </a:p>
          <a:p>
            <a:r>
              <a:rPr lang="en-US" altLang="zh-CN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altLang="zh-CN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nǐ</a:t>
            </a:r>
            <a:r>
              <a:rPr lang="en-US" altLang="zh-CN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jiào</a:t>
            </a:r>
            <a:r>
              <a:rPr lang="en-US" altLang="zh-CN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shén</a:t>
            </a:r>
            <a:r>
              <a:rPr lang="en-US" altLang="zh-CN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me </a:t>
            </a:r>
            <a:r>
              <a:rPr lang="en-US" altLang="zh-CN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míng</a:t>
            </a:r>
            <a:r>
              <a:rPr lang="en-US" altLang="zh-CN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zì</a:t>
            </a:r>
            <a:endParaRPr lang="en-US" altLang="zh-CN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altLang="zh-CN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A:</a:t>
            </a:r>
            <a:r>
              <a:rPr lang="zh-CN" alt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你  叫    什    么   名   字？</a:t>
            </a:r>
            <a:endParaRPr lang="en-US" altLang="zh-CN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altLang="zh-CN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(What’s your name?)</a:t>
            </a:r>
          </a:p>
          <a:p>
            <a:r>
              <a:rPr lang="en-US" altLang="zh-CN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altLang="zh-CN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wǒ</a:t>
            </a:r>
            <a:r>
              <a:rPr lang="en-US" altLang="zh-CN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jiào</a:t>
            </a:r>
            <a:r>
              <a:rPr lang="en-US" altLang="zh-CN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altLang="zh-CN" b="1" dirty="0" err="1" smtClean="0">
                <a:solidFill>
                  <a:schemeClr val="bg1"/>
                </a:solidFill>
                <a:latin typeface="Arial" pitchFamily="34" charset="0"/>
                <a:ea typeface="隶书"/>
                <a:cs typeface="Arial" pitchFamily="34" charset="0"/>
              </a:rPr>
              <a:t>ū</a:t>
            </a:r>
            <a:r>
              <a:rPr lang="en-US" altLang="zh-CN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altLang="zh-CN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wù</a:t>
            </a:r>
            <a:r>
              <a:rPr lang="en-US" altLang="zh-CN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kōng</a:t>
            </a:r>
            <a:endParaRPr lang="en-US" altLang="zh-CN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altLang="zh-CN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B:</a:t>
            </a:r>
            <a:r>
              <a:rPr lang="zh-CN" alt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我  叫  孙   悟   空。</a:t>
            </a:r>
            <a:endParaRPr lang="en-US" altLang="zh-CN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altLang="zh-CN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(My name is Monkey king.)</a:t>
            </a:r>
          </a:p>
          <a:p>
            <a:r>
              <a:rPr lang="en-US" altLang="zh-CN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altLang="zh-CN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nǐ</a:t>
            </a:r>
            <a:r>
              <a:rPr lang="en-US" altLang="zh-CN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ne</a:t>
            </a:r>
          </a:p>
          <a:p>
            <a:r>
              <a:rPr lang="en-US" altLang="zh-CN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zh-CN" alt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你  </a:t>
            </a:r>
            <a:r>
              <a:rPr lang="zh-CN" alt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呢</a:t>
            </a:r>
            <a:r>
              <a:rPr lang="en-US" altLang="zh-CN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?(What about you?)</a:t>
            </a:r>
          </a:p>
          <a:p>
            <a:r>
              <a:rPr lang="en-US" altLang="zh-CN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altLang="zh-CN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wǒ</a:t>
            </a:r>
            <a:r>
              <a:rPr lang="en-US" altLang="zh-CN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jiào</a:t>
            </a:r>
            <a:r>
              <a:rPr lang="en-US" altLang="zh-CN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shā</a:t>
            </a:r>
            <a:r>
              <a:rPr lang="en-US" altLang="zh-CN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sēng</a:t>
            </a:r>
            <a:r>
              <a:rPr lang="en-US" altLang="zh-CN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altLang="zh-CN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A: </a:t>
            </a:r>
            <a:r>
              <a:rPr lang="zh-CN" alt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我  叫   沙    僧。</a:t>
            </a:r>
            <a:endParaRPr lang="en-US" altLang="zh-CN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altLang="zh-CN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(My name is Monk </a:t>
            </a:r>
            <a:r>
              <a:rPr lang="en-US" altLang="zh-CN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Sha</a:t>
            </a:r>
            <a:r>
              <a:rPr lang="en-US" altLang="zh-CN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zh-CN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28600" y="228600"/>
            <a:ext cx="8534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Britannic Bold" pitchFamily="34" charset="0"/>
              </a:rPr>
              <a:t>Choose one character and practice the dialog in Chinese with your partner.</a:t>
            </a:r>
            <a:endParaRPr lang="zh-CN" altLang="en-US" sz="2400" dirty="0">
              <a:solidFill>
                <a:schemeClr val="bg1"/>
              </a:solidFill>
              <a:latin typeface="Britannic Bold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4385" y="457200"/>
            <a:ext cx="8062415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000" b="1" dirty="0" smtClean="0">
                <a:solidFill>
                  <a:schemeClr val="bg1"/>
                </a:solidFill>
                <a:hlinkClick r:id="rId2"/>
              </a:rPr>
              <a:t>西游记</a:t>
            </a:r>
            <a:endParaRPr lang="en-US" altLang="zh-CN" sz="8000" b="1" dirty="0">
              <a:solidFill>
                <a:schemeClr val="bg1"/>
              </a:solidFill>
            </a:endParaRPr>
          </a:p>
          <a:p>
            <a:pPr algn="ctr"/>
            <a:endParaRPr lang="en-US" altLang="zh-CN" dirty="0" smtClean="0">
              <a:solidFill>
                <a:schemeClr val="bg1"/>
              </a:solidFill>
            </a:endParaRPr>
          </a:p>
          <a:p>
            <a:pPr algn="ctr"/>
            <a:r>
              <a:rPr lang="en-US" altLang="zh-CN" sz="4800" dirty="0" err="1" smtClean="0">
                <a:solidFill>
                  <a:schemeClr val="bg1"/>
                </a:solidFill>
              </a:rPr>
              <a:t>Xī</a:t>
            </a:r>
            <a:r>
              <a:rPr lang="en-US" altLang="zh-CN" sz="4800" dirty="0" smtClean="0">
                <a:solidFill>
                  <a:schemeClr val="bg1"/>
                </a:solidFill>
              </a:rPr>
              <a:t> </a:t>
            </a:r>
            <a:r>
              <a:rPr lang="en-US" altLang="zh-CN" sz="4800" dirty="0" err="1">
                <a:solidFill>
                  <a:schemeClr val="bg1"/>
                </a:solidFill>
              </a:rPr>
              <a:t>Yóu</a:t>
            </a:r>
            <a:r>
              <a:rPr lang="en-US" altLang="zh-CN" sz="4800" dirty="0">
                <a:solidFill>
                  <a:schemeClr val="bg1"/>
                </a:solidFill>
              </a:rPr>
              <a:t> </a:t>
            </a:r>
            <a:r>
              <a:rPr lang="en-US" altLang="zh-CN" sz="4800" dirty="0" err="1" smtClean="0">
                <a:solidFill>
                  <a:schemeClr val="bg1"/>
                </a:solidFill>
              </a:rPr>
              <a:t>Jì</a:t>
            </a:r>
            <a:endParaRPr lang="en-US" altLang="zh-CN" sz="4800" dirty="0" smtClean="0">
              <a:solidFill>
                <a:schemeClr val="bg1"/>
              </a:solidFill>
            </a:endParaRPr>
          </a:p>
          <a:p>
            <a:pPr algn="ctr"/>
            <a:endParaRPr lang="en-US" altLang="zh-CN" sz="2400" dirty="0" smtClean="0">
              <a:solidFill>
                <a:schemeClr val="bg1"/>
              </a:solidFill>
            </a:endParaRPr>
          </a:p>
          <a:p>
            <a:pPr algn="ctr"/>
            <a:r>
              <a:rPr lang="zh-CN" altLang="en-US" sz="4000" dirty="0" smtClean="0">
                <a:solidFill>
                  <a:schemeClr val="bg1"/>
                </a:solidFill>
              </a:rPr>
              <a:t>西 </a:t>
            </a:r>
            <a:r>
              <a:rPr lang="en-US" altLang="zh-CN" sz="4000" dirty="0" smtClean="0">
                <a:solidFill>
                  <a:schemeClr val="bg1"/>
                </a:solidFill>
              </a:rPr>
              <a:t>= West</a:t>
            </a:r>
          </a:p>
          <a:p>
            <a:pPr algn="ctr"/>
            <a:r>
              <a:rPr lang="zh-CN" altLang="en-US" sz="4000" dirty="0" smtClean="0">
                <a:solidFill>
                  <a:schemeClr val="bg1"/>
                </a:solidFill>
              </a:rPr>
              <a:t>游 </a:t>
            </a:r>
            <a:r>
              <a:rPr lang="en-US" altLang="zh-CN" sz="4000" dirty="0" smtClean="0">
                <a:solidFill>
                  <a:schemeClr val="bg1"/>
                </a:solidFill>
              </a:rPr>
              <a:t>= Journey</a:t>
            </a:r>
            <a:endParaRPr lang="en-US" altLang="zh-CN" sz="4000" dirty="0">
              <a:solidFill>
                <a:schemeClr val="bg1"/>
              </a:solidFill>
            </a:endParaRPr>
          </a:p>
          <a:p>
            <a:pPr algn="ctr"/>
            <a:r>
              <a:rPr lang="zh-CN" altLang="en-US" sz="4000" dirty="0" smtClean="0">
                <a:solidFill>
                  <a:schemeClr val="bg1"/>
                </a:solidFill>
              </a:rPr>
              <a:t>记 </a:t>
            </a:r>
            <a:r>
              <a:rPr lang="en-US" altLang="zh-CN" sz="4000" dirty="0" smtClean="0">
                <a:solidFill>
                  <a:schemeClr val="bg1"/>
                </a:solidFill>
              </a:rPr>
              <a:t>= Record</a:t>
            </a:r>
          </a:p>
          <a:p>
            <a:pPr algn="ctr"/>
            <a:endParaRPr lang="en-US" altLang="zh-CN" sz="2400" dirty="0">
              <a:solidFill>
                <a:schemeClr val="bg1"/>
              </a:solidFill>
            </a:endParaRPr>
          </a:p>
          <a:p>
            <a:pPr algn="ctr"/>
            <a:r>
              <a:rPr lang="en-US" altLang="zh-CN" sz="4400" i="1" dirty="0" smtClean="0">
                <a:solidFill>
                  <a:schemeClr val="bg1"/>
                </a:solidFill>
              </a:rPr>
              <a:t>Journey to the West</a:t>
            </a:r>
            <a:endParaRPr lang="zh-CN" altLang="en-US" sz="4400" i="1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499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441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>
                <a:solidFill>
                  <a:schemeClr val="bg1"/>
                </a:solidFill>
                <a:latin typeface="Britannic Bold" pitchFamily="34" charset="0"/>
              </a:rPr>
              <a:t>Main Characters</a:t>
            </a:r>
            <a:endParaRPr lang="zh-CN" altLang="en-US" sz="4000" dirty="0">
              <a:solidFill>
                <a:schemeClr val="bg1"/>
              </a:solidFill>
              <a:latin typeface="Britannic Bold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5288340"/>
            <a:ext cx="2286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err="1" smtClean="0">
                <a:solidFill>
                  <a:schemeClr val="bg1"/>
                </a:solidFill>
                <a:latin typeface="Britannic Bold" pitchFamily="34" charset="0"/>
              </a:rPr>
              <a:t>táng</a:t>
            </a:r>
            <a:r>
              <a:rPr lang="en-US" altLang="zh-CN" sz="3200" b="1" dirty="0" smtClean="0">
                <a:solidFill>
                  <a:schemeClr val="bg1"/>
                </a:solidFill>
                <a:latin typeface="Britannic Bold" pitchFamily="34" charset="0"/>
              </a:rPr>
              <a:t>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Britannic Bold" pitchFamily="34" charset="0"/>
              </a:rPr>
              <a:t>sēng</a:t>
            </a:r>
            <a:endParaRPr lang="en-US" altLang="zh-CN" sz="3200" b="1" dirty="0" smtClean="0">
              <a:solidFill>
                <a:schemeClr val="bg1"/>
              </a:solidFill>
              <a:latin typeface="Britannic Bold" pitchFamily="34" charset="0"/>
            </a:endParaRPr>
          </a:p>
          <a:p>
            <a:r>
              <a:rPr lang="zh-CN" altLang="en-US" sz="3200" b="1" dirty="0" smtClean="0">
                <a:solidFill>
                  <a:schemeClr val="bg1"/>
                </a:solidFill>
                <a:latin typeface="Britannic Bold" pitchFamily="34" charset="0"/>
              </a:rPr>
              <a:t>唐      僧</a:t>
            </a:r>
            <a:endParaRPr lang="en-US" altLang="zh-CN" sz="3200" b="1" dirty="0" smtClean="0">
              <a:solidFill>
                <a:schemeClr val="bg1"/>
              </a:solidFill>
              <a:latin typeface="Britannic Bold" pitchFamily="34" charset="0"/>
            </a:endParaRPr>
          </a:p>
          <a:p>
            <a:r>
              <a:rPr lang="en-US" altLang="zh-CN" sz="3200" b="1" dirty="0" smtClean="0">
                <a:solidFill>
                  <a:schemeClr val="bg1"/>
                </a:solidFill>
                <a:latin typeface="Britannic Bold" pitchFamily="34" charset="0"/>
              </a:rPr>
              <a:t>Monk Tang</a:t>
            </a:r>
            <a:endParaRPr lang="zh-CN" altLang="en-US" sz="3200" b="1" dirty="0">
              <a:solidFill>
                <a:schemeClr val="bg1"/>
              </a:solidFill>
              <a:latin typeface="Britannic Bold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0" y="4800600"/>
            <a:ext cx="251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err="1" smtClean="0">
                <a:solidFill>
                  <a:schemeClr val="bg1"/>
                </a:solidFill>
                <a:latin typeface="Britannic Bold" pitchFamily="34" charset="0"/>
              </a:rPr>
              <a:t>s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隶书"/>
                <a:ea typeface="隶书"/>
              </a:rPr>
              <a:t>ū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Britannic Bold" pitchFamily="34" charset="0"/>
              </a:rPr>
              <a:t>n</a:t>
            </a:r>
            <a:r>
              <a:rPr lang="en-US" altLang="zh-CN" sz="3200" b="1" dirty="0" smtClean="0">
                <a:solidFill>
                  <a:schemeClr val="bg1"/>
                </a:solidFill>
                <a:latin typeface="Britannic Bold" pitchFamily="34" charset="0"/>
              </a:rPr>
              <a:t>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Britannic Bold" pitchFamily="34" charset="0"/>
              </a:rPr>
              <a:t>wù</a:t>
            </a:r>
            <a:r>
              <a:rPr lang="en-US" altLang="zh-CN" sz="3200" b="1" dirty="0" smtClean="0">
                <a:solidFill>
                  <a:schemeClr val="bg1"/>
                </a:solidFill>
                <a:latin typeface="Britannic Bold" pitchFamily="34" charset="0"/>
              </a:rPr>
              <a:t>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Britannic Bold" pitchFamily="34" charset="0"/>
              </a:rPr>
              <a:t>k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/>
                <a:cs typeface="Times New Roman"/>
              </a:rPr>
              <a:t>ō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Britannic Bold" pitchFamily="34" charset="0"/>
              </a:rPr>
              <a:t>ng</a:t>
            </a:r>
            <a:endParaRPr lang="en-US" altLang="zh-CN" sz="3200" b="1" dirty="0" smtClean="0">
              <a:solidFill>
                <a:schemeClr val="bg1"/>
              </a:solidFill>
              <a:latin typeface="Britannic Bold" pitchFamily="34" charset="0"/>
            </a:endParaRPr>
          </a:p>
          <a:p>
            <a:r>
              <a:rPr lang="zh-CN" altLang="en-US" sz="3200" b="1" dirty="0" smtClean="0">
                <a:solidFill>
                  <a:schemeClr val="bg1"/>
                </a:solidFill>
                <a:latin typeface="Britannic Bold" pitchFamily="34" charset="0"/>
              </a:rPr>
              <a:t>孙   悟   空</a:t>
            </a:r>
            <a:endParaRPr lang="en-US" altLang="zh-CN" sz="3200" b="1" dirty="0" smtClean="0">
              <a:solidFill>
                <a:schemeClr val="bg1"/>
              </a:solidFill>
              <a:latin typeface="Britannic Bold" pitchFamily="34" charset="0"/>
            </a:endParaRPr>
          </a:p>
          <a:p>
            <a:r>
              <a:rPr lang="en-US" altLang="zh-CN" sz="3200" b="1" dirty="0" smtClean="0">
                <a:solidFill>
                  <a:schemeClr val="bg1"/>
                </a:solidFill>
                <a:latin typeface="Britannic Bold" pitchFamily="34" charset="0"/>
              </a:rPr>
              <a:t>Monkey King</a:t>
            </a:r>
            <a:endParaRPr lang="zh-CN" altLang="en-US" sz="3200" b="1" dirty="0">
              <a:solidFill>
                <a:schemeClr val="bg1"/>
              </a:solidFill>
              <a:latin typeface="Britannic Bold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00600" y="5334000"/>
            <a:ext cx="2438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err="1" smtClean="0">
                <a:solidFill>
                  <a:schemeClr val="bg1"/>
                </a:solidFill>
                <a:latin typeface="Britannic Bold" pitchFamily="34" charset="0"/>
              </a:rPr>
              <a:t>sh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Calibri"/>
              </a:rPr>
              <a:t>ā</a:t>
            </a:r>
            <a:r>
              <a:rPr lang="en-US" altLang="zh-CN" sz="3200" b="1" dirty="0" smtClean="0">
                <a:solidFill>
                  <a:schemeClr val="bg1"/>
                </a:solidFill>
                <a:latin typeface="Calibri"/>
              </a:rPr>
              <a:t>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Calibri"/>
              </a:rPr>
              <a:t>sēng</a:t>
            </a:r>
            <a:r>
              <a:rPr lang="en-US" altLang="zh-CN" sz="3200" b="1" dirty="0" smtClean="0">
                <a:solidFill>
                  <a:schemeClr val="bg1"/>
                </a:solidFill>
                <a:latin typeface="Calibri"/>
              </a:rPr>
              <a:t> </a:t>
            </a:r>
            <a:endParaRPr lang="en-US" altLang="zh-CN" sz="3200" b="1" dirty="0" smtClean="0">
              <a:solidFill>
                <a:schemeClr val="bg1"/>
              </a:solidFill>
              <a:latin typeface="Britannic Bold" pitchFamily="34" charset="0"/>
            </a:endParaRPr>
          </a:p>
          <a:p>
            <a:r>
              <a:rPr lang="zh-CN" altLang="en-US" sz="3200" b="1" dirty="0" smtClean="0">
                <a:solidFill>
                  <a:schemeClr val="bg1"/>
                </a:solidFill>
                <a:latin typeface="Britannic Bold" pitchFamily="34" charset="0"/>
              </a:rPr>
              <a:t>沙    僧</a:t>
            </a:r>
            <a:endParaRPr lang="en-US" altLang="zh-CN" sz="3200" b="1" dirty="0" smtClean="0">
              <a:solidFill>
                <a:schemeClr val="bg1"/>
              </a:solidFill>
              <a:latin typeface="Britannic Bold" pitchFamily="34" charset="0"/>
            </a:endParaRPr>
          </a:p>
          <a:p>
            <a:r>
              <a:rPr lang="en-US" altLang="zh-CN" sz="3200" b="1" dirty="0" smtClean="0">
                <a:solidFill>
                  <a:schemeClr val="bg1"/>
                </a:solidFill>
                <a:latin typeface="Britannic Bold" pitchFamily="34" charset="0"/>
              </a:rPr>
              <a:t>Monk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Britannic Bold" pitchFamily="34" charset="0"/>
              </a:rPr>
              <a:t>Sha</a:t>
            </a:r>
            <a:endParaRPr lang="zh-CN" altLang="en-US" sz="3200" b="1" dirty="0">
              <a:solidFill>
                <a:schemeClr val="bg1"/>
              </a:solidFill>
              <a:latin typeface="Britannic Bold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81800" y="5288340"/>
            <a:ext cx="2133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err="1" smtClean="0">
                <a:solidFill>
                  <a:schemeClr val="bg1"/>
                </a:solidFill>
                <a:latin typeface="Britannic Bold" pitchFamily="34" charset="0"/>
              </a:rPr>
              <a:t>zh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隶书"/>
                <a:ea typeface="隶书"/>
              </a:rPr>
              <a:t>ū</a:t>
            </a:r>
            <a:r>
              <a:rPr lang="en-US" altLang="zh-CN" sz="3200" b="1" dirty="0" smtClean="0">
                <a:solidFill>
                  <a:schemeClr val="bg1"/>
                </a:solidFill>
                <a:latin typeface="Britannic Bold" pitchFamily="34" charset="0"/>
              </a:rPr>
              <a:t>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Britannic Bold" pitchFamily="34" charset="0"/>
              </a:rPr>
              <a:t>b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Calibri"/>
              </a:rPr>
              <a:t>ā</a:t>
            </a:r>
            <a:r>
              <a:rPr lang="en-US" altLang="zh-CN" sz="3200" b="1" dirty="0" smtClean="0">
                <a:solidFill>
                  <a:schemeClr val="bg1"/>
                </a:solidFill>
                <a:latin typeface="Britannic Bold" pitchFamily="34" charset="0"/>
              </a:rPr>
              <a:t>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Britannic Bold" pitchFamily="34" charset="0"/>
              </a:rPr>
              <a:t>jiè</a:t>
            </a:r>
            <a:endParaRPr lang="en-US" altLang="zh-CN" sz="3200" b="1" dirty="0" smtClean="0">
              <a:solidFill>
                <a:schemeClr val="bg1"/>
              </a:solidFill>
              <a:latin typeface="Britannic Bold" pitchFamily="34" charset="0"/>
            </a:endParaRPr>
          </a:p>
          <a:p>
            <a:r>
              <a:rPr lang="zh-CN" altLang="en-US" sz="3200" b="1" dirty="0" smtClean="0">
                <a:solidFill>
                  <a:schemeClr val="bg1"/>
                </a:solidFill>
                <a:latin typeface="Britannic Bold" pitchFamily="34" charset="0"/>
              </a:rPr>
              <a:t>猪  八  戒</a:t>
            </a:r>
            <a:endParaRPr lang="en-US" altLang="zh-CN" sz="3200" b="1" dirty="0" smtClean="0">
              <a:solidFill>
                <a:schemeClr val="bg1"/>
              </a:solidFill>
              <a:latin typeface="Britannic Bold" pitchFamily="34" charset="0"/>
            </a:endParaRPr>
          </a:p>
          <a:p>
            <a:r>
              <a:rPr lang="en-US" altLang="zh-CN" sz="3200" b="1" dirty="0" err="1" smtClean="0">
                <a:solidFill>
                  <a:schemeClr val="bg1"/>
                </a:solidFill>
                <a:latin typeface="Britannic Bold" pitchFamily="34" charset="0"/>
              </a:rPr>
              <a:t>Pigsy</a:t>
            </a:r>
            <a:endParaRPr lang="zh-CN" altLang="en-US" sz="3200" b="1" dirty="0">
              <a:solidFill>
                <a:schemeClr val="bg1"/>
              </a:solidFill>
              <a:latin typeface="Britannic Bold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b9e8f8ea6107aa5554b9640139873e8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1295400"/>
            <a:ext cx="6081712" cy="486253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86000" y="1447800"/>
            <a:ext cx="3048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latin typeface="Britannic Bold" pitchFamily="34" charset="0"/>
              </a:rPr>
              <a:t>Monkey King</a:t>
            </a:r>
            <a:r>
              <a:rPr lang="en-US" altLang="zh-CN" dirty="0" smtClean="0">
                <a:latin typeface="Britannic Bold" pitchFamily="34" charset="0"/>
              </a:rPr>
              <a:t> is no ordinary monkey. He can change into any shape and he can fly to heaven on a cloud. </a:t>
            </a:r>
            <a:br>
              <a:rPr lang="en-US" altLang="zh-CN" dirty="0" smtClean="0">
                <a:latin typeface="Britannic Bold" pitchFamily="34" charset="0"/>
              </a:rPr>
            </a:br>
            <a:r>
              <a:rPr lang="en-US" altLang="zh-CN" dirty="0" smtClean="0">
                <a:latin typeface="Britannic Bold" pitchFamily="34" charset="0"/>
              </a:rPr>
              <a:t>He stores a magic rod in his ear (that can change sizes) and uses it to defeat the nastiest ogre in battle. </a:t>
            </a:r>
            <a:br>
              <a:rPr lang="en-US" altLang="zh-CN" dirty="0" smtClean="0">
                <a:latin typeface="Britannic Bold" pitchFamily="34" charset="0"/>
              </a:rPr>
            </a:br>
            <a:r>
              <a:rPr lang="en-US" altLang="zh-CN" dirty="0" smtClean="0">
                <a:latin typeface="Britannic Bold" pitchFamily="34" charset="0"/>
              </a:rPr>
              <a:t/>
            </a:r>
            <a:br>
              <a:rPr lang="en-US" altLang="zh-CN" dirty="0" smtClean="0">
                <a:latin typeface="Britannic Bold" pitchFamily="34" charset="0"/>
              </a:rPr>
            </a:br>
            <a:r>
              <a:rPr lang="en-US" altLang="zh-CN" dirty="0" smtClean="0">
                <a:latin typeface="Britannic Bold" pitchFamily="34" charset="0"/>
              </a:rPr>
              <a:t>The story of Monkey King has been read and loved by Chinese children for hundreds of years.</a:t>
            </a:r>
            <a:endParaRPr lang="zh-CN" altLang="en-US" dirty="0">
              <a:latin typeface="Britannic Bold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QQ截图20140416031632.jpg"/>
          <p:cNvPicPr>
            <a:picLocks noChangeAspect="1"/>
          </p:cNvPicPr>
          <p:nvPr/>
        </p:nvPicPr>
        <p:blipFill>
          <a:blip r:embed="rId2" cstate="print"/>
          <a:srcRect r="1054" b="14815"/>
          <a:stretch>
            <a:fillRect/>
          </a:stretch>
        </p:blipFill>
        <p:spPr>
          <a:xfrm>
            <a:off x="-381000" y="228600"/>
            <a:ext cx="9216887" cy="59436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362200" y="5410200"/>
            <a:ext cx="4495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dirty="0" smtClean="0">
                <a:solidFill>
                  <a:schemeClr val="bg1"/>
                </a:solidFill>
                <a:latin typeface="La Bamba LET" pitchFamily="2" charset="0"/>
              </a:rPr>
              <a:t>Story Time</a:t>
            </a:r>
            <a:endParaRPr lang="zh-CN" altLang="en-US" sz="6000" dirty="0">
              <a:solidFill>
                <a:schemeClr val="bg1"/>
              </a:solidFill>
              <a:latin typeface="La Bamba LET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QQ截图2014041603164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228600"/>
            <a:ext cx="8094609" cy="607877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QQ截图2014041603155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304800"/>
            <a:ext cx="7679006" cy="5715291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QQ截图2014041603172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4066" y="609600"/>
            <a:ext cx="7435534" cy="5861479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QQ截图2014041603165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6015" y="380999"/>
            <a:ext cx="8105985" cy="597446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8296</TotalTime>
  <Words>322</Words>
  <Application>Microsoft Office PowerPoint</Application>
  <PresentationFormat>全屏显示(4:3)</PresentationFormat>
  <Paragraphs>76</Paragraphs>
  <Slides>17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18" baseType="lpstr">
      <vt:lpstr>Office Theme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Jim R. McClanahan</dc:creator>
  <cp:lastModifiedBy>LUCKYBO</cp:lastModifiedBy>
  <cp:revision>403</cp:revision>
  <dcterms:created xsi:type="dcterms:W3CDTF">2009-10-16T08:03:06Z</dcterms:created>
  <dcterms:modified xsi:type="dcterms:W3CDTF">2014-04-17T00:09:12Z</dcterms:modified>
</cp:coreProperties>
</file>