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handoutMasterIdLst>
    <p:handoutMasterId r:id="rId20"/>
  </p:handoutMasterIdLst>
  <p:sldIdLst>
    <p:sldId id="268" r:id="rId2"/>
    <p:sldId id="269" r:id="rId3"/>
    <p:sldId id="272" r:id="rId4"/>
    <p:sldId id="273" r:id="rId5"/>
    <p:sldId id="285" r:id="rId6"/>
    <p:sldId id="286" r:id="rId7"/>
    <p:sldId id="288" r:id="rId8"/>
    <p:sldId id="289" r:id="rId9"/>
    <p:sldId id="294" r:id="rId10"/>
    <p:sldId id="295" r:id="rId11"/>
    <p:sldId id="296" r:id="rId12"/>
    <p:sldId id="293" r:id="rId13"/>
    <p:sldId id="297" r:id="rId14"/>
    <p:sldId id="298" r:id="rId15"/>
    <p:sldId id="300" r:id="rId16"/>
    <p:sldId id="292" r:id="rId17"/>
    <p:sldId id="284"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1" d="100"/>
          <a:sy n="91" d="100"/>
        </p:scale>
        <p:origin x="-1272"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930ECD3-C617-E341-AB0C-691002F2147D}" type="datetimeFigureOut">
              <a:rPr lang="en-US" smtClean="0"/>
              <a:t>4/16/15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30FB587-1942-1348-B424-07B48F9E1CEE}" type="slidenum">
              <a:rPr lang="en-US" smtClean="0"/>
              <a:t>‹#›</a:t>
            </a:fld>
            <a:endParaRPr lang="en-US"/>
          </a:p>
        </p:txBody>
      </p:sp>
    </p:spTree>
    <p:extLst>
      <p:ext uri="{BB962C8B-B14F-4D97-AF65-F5344CB8AC3E}">
        <p14:creationId xmlns:p14="http://schemas.microsoft.com/office/powerpoint/2010/main" val="38170324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09EEA7-DA2B-3C4A-941E-DDAE0AA72162}" type="datetimeFigureOut">
              <a:rPr lang="en-US" smtClean="0"/>
              <a:t>4/16/15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6627B0-A81C-9545-A71F-B9890ACDE807}" type="slidenum">
              <a:rPr lang="en-US" smtClean="0"/>
              <a:t>‹#›</a:t>
            </a:fld>
            <a:endParaRPr lang="en-US"/>
          </a:p>
        </p:txBody>
      </p:sp>
    </p:spTree>
    <p:extLst>
      <p:ext uri="{BB962C8B-B14F-4D97-AF65-F5344CB8AC3E}">
        <p14:creationId xmlns:p14="http://schemas.microsoft.com/office/powerpoint/2010/main" val="154555267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6627B0-A81C-9545-A71F-B9890ACDE807}" type="slidenum">
              <a:rPr lang="en-US" smtClean="0"/>
              <a:t>16</a:t>
            </a:fld>
            <a:endParaRPr lang="en-US"/>
          </a:p>
        </p:txBody>
      </p:sp>
    </p:spTree>
    <p:extLst>
      <p:ext uri="{BB962C8B-B14F-4D97-AF65-F5344CB8AC3E}">
        <p14:creationId xmlns:p14="http://schemas.microsoft.com/office/powerpoint/2010/main" val="664482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66874E-C8AF-3643-9E38-B6A1AA853831}" type="datetimeFigureOut">
              <a:rPr lang="en-US" smtClean="0"/>
              <a:t>4/16/15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EE5883-1DA5-4E45-9E1F-84EF55A10349}" type="slidenum">
              <a:rPr lang="en-US" smtClean="0"/>
              <a:t>‹#›</a:t>
            </a:fld>
            <a:endParaRPr lang="en-US"/>
          </a:p>
        </p:txBody>
      </p:sp>
    </p:spTree>
    <p:extLst>
      <p:ext uri="{BB962C8B-B14F-4D97-AF65-F5344CB8AC3E}">
        <p14:creationId xmlns:p14="http://schemas.microsoft.com/office/powerpoint/2010/main" val="1468821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66874E-C8AF-3643-9E38-B6A1AA853831}" type="datetimeFigureOut">
              <a:rPr lang="en-US" smtClean="0"/>
              <a:t>4/16/15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EE5883-1DA5-4E45-9E1F-84EF55A10349}" type="slidenum">
              <a:rPr lang="en-US" smtClean="0"/>
              <a:t>‹#›</a:t>
            </a:fld>
            <a:endParaRPr lang="en-US"/>
          </a:p>
        </p:txBody>
      </p:sp>
    </p:spTree>
    <p:extLst>
      <p:ext uri="{BB962C8B-B14F-4D97-AF65-F5344CB8AC3E}">
        <p14:creationId xmlns:p14="http://schemas.microsoft.com/office/powerpoint/2010/main" val="2264563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66874E-C8AF-3643-9E38-B6A1AA853831}" type="datetimeFigureOut">
              <a:rPr lang="en-US" smtClean="0"/>
              <a:t>4/16/15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EE5883-1DA5-4E45-9E1F-84EF55A10349}" type="slidenum">
              <a:rPr lang="en-US" smtClean="0"/>
              <a:t>‹#›</a:t>
            </a:fld>
            <a:endParaRPr lang="en-US"/>
          </a:p>
        </p:txBody>
      </p:sp>
    </p:spTree>
    <p:extLst>
      <p:ext uri="{BB962C8B-B14F-4D97-AF65-F5344CB8AC3E}">
        <p14:creationId xmlns:p14="http://schemas.microsoft.com/office/powerpoint/2010/main" val="1860006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66874E-C8AF-3643-9E38-B6A1AA853831}" type="datetimeFigureOut">
              <a:rPr lang="en-US" smtClean="0"/>
              <a:t>4/16/15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EE5883-1DA5-4E45-9E1F-84EF55A10349}" type="slidenum">
              <a:rPr lang="en-US" smtClean="0"/>
              <a:t>‹#›</a:t>
            </a:fld>
            <a:endParaRPr lang="en-US"/>
          </a:p>
        </p:txBody>
      </p:sp>
    </p:spTree>
    <p:extLst>
      <p:ext uri="{BB962C8B-B14F-4D97-AF65-F5344CB8AC3E}">
        <p14:creationId xmlns:p14="http://schemas.microsoft.com/office/powerpoint/2010/main" val="3119098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66874E-C8AF-3643-9E38-B6A1AA853831}" type="datetimeFigureOut">
              <a:rPr lang="en-US" smtClean="0"/>
              <a:t>4/16/15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EE5883-1DA5-4E45-9E1F-84EF55A10349}" type="slidenum">
              <a:rPr lang="en-US" smtClean="0"/>
              <a:t>‹#›</a:t>
            </a:fld>
            <a:endParaRPr lang="en-US"/>
          </a:p>
        </p:txBody>
      </p:sp>
    </p:spTree>
    <p:extLst>
      <p:ext uri="{BB962C8B-B14F-4D97-AF65-F5344CB8AC3E}">
        <p14:creationId xmlns:p14="http://schemas.microsoft.com/office/powerpoint/2010/main" val="2908799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66874E-C8AF-3643-9E38-B6A1AA853831}" type="datetimeFigureOut">
              <a:rPr lang="en-US" smtClean="0"/>
              <a:t>4/16/15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EE5883-1DA5-4E45-9E1F-84EF55A10349}" type="slidenum">
              <a:rPr lang="en-US" smtClean="0"/>
              <a:t>‹#›</a:t>
            </a:fld>
            <a:endParaRPr lang="en-US"/>
          </a:p>
        </p:txBody>
      </p:sp>
    </p:spTree>
    <p:extLst>
      <p:ext uri="{BB962C8B-B14F-4D97-AF65-F5344CB8AC3E}">
        <p14:creationId xmlns:p14="http://schemas.microsoft.com/office/powerpoint/2010/main" val="996482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66874E-C8AF-3643-9E38-B6A1AA853831}" type="datetimeFigureOut">
              <a:rPr lang="en-US" smtClean="0"/>
              <a:t>4/16/15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EE5883-1DA5-4E45-9E1F-84EF55A10349}" type="slidenum">
              <a:rPr lang="en-US" smtClean="0"/>
              <a:t>‹#›</a:t>
            </a:fld>
            <a:endParaRPr lang="en-US"/>
          </a:p>
        </p:txBody>
      </p:sp>
    </p:spTree>
    <p:extLst>
      <p:ext uri="{BB962C8B-B14F-4D97-AF65-F5344CB8AC3E}">
        <p14:creationId xmlns:p14="http://schemas.microsoft.com/office/powerpoint/2010/main" val="1859133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66874E-C8AF-3643-9E38-B6A1AA853831}" type="datetimeFigureOut">
              <a:rPr lang="en-US" smtClean="0"/>
              <a:t>4/16/15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EE5883-1DA5-4E45-9E1F-84EF55A10349}" type="slidenum">
              <a:rPr lang="en-US" smtClean="0"/>
              <a:t>‹#›</a:t>
            </a:fld>
            <a:endParaRPr lang="en-US"/>
          </a:p>
        </p:txBody>
      </p:sp>
    </p:spTree>
    <p:extLst>
      <p:ext uri="{BB962C8B-B14F-4D97-AF65-F5344CB8AC3E}">
        <p14:creationId xmlns:p14="http://schemas.microsoft.com/office/powerpoint/2010/main" val="1605979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66874E-C8AF-3643-9E38-B6A1AA853831}" type="datetimeFigureOut">
              <a:rPr lang="en-US" smtClean="0"/>
              <a:t>4/16/15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EE5883-1DA5-4E45-9E1F-84EF55A10349}" type="slidenum">
              <a:rPr lang="en-US" smtClean="0"/>
              <a:t>‹#›</a:t>
            </a:fld>
            <a:endParaRPr lang="en-US"/>
          </a:p>
        </p:txBody>
      </p:sp>
    </p:spTree>
    <p:extLst>
      <p:ext uri="{BB962C8B-B14F-4D97-AF65-F5344CB8AC3E}">
        <p14:creationId xmlns:p14="http://schemas.microsoft.com/office/powerpoint/2010/main" val="2184053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66874E-C8AF-3643-9E38-B6A1AA853831}" type="datetimeFigureOut">
              <a:rPr lang="en-US" smtClean="0"/>
              <a:t>4/16/15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EE5883-1DA5-4E45-9E1F-84EF55A10349}" type="slidenum">
              <a:rPr lang="en-US" smtClean="0"/>
              <a:t>‹#›</a:t>
            </a:fld>
            <a:endParaRPr lang="en-US"/>
          </a:p>
        </p:txBody>
      </p:sp>
    </p:spTree>
    <p:extLst>
      <p:ext uri="{BB962C8B-B14F-4D97-AF65-F5344CB8AC3E}">
        <p14:creationId xmlns:p14="http://schemas.microsoft.com/office/powerpoint/2010/main" val="1660337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66874E-C8AF-3643-9E38-B6A1AA853831}" type="datetimeFigureOut">
              <a:rPr lang="en-US" smtClean="0"/>
              <a:t>4/16/15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EE5883-1DA5-4E45-9E1F-84EF55A10349}" type="slidenum">
              <a:rPr lang="en-US" smtClean="0"/>
              <a:t>‹#›</a:t>
            </a:fld>
            <a:endParaRPr lang="en-US"/>
          </a:p>
        </p:txBody>
      </p:sp>
    </p:spTree>
    <p:extLst>
      <p:ext uri="{BB962C8B-B14F-4D97-AF65-F5344CB8AC3E}">
        <p14:creationId xmlns:p14="http://schemas.microsoft.com/office/powerpoint/2010/main" val="83975149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66874E-C8AF-3643-9E38-B6A1AA853831}" type="datetimeFigureOut">
              <a:rPr lang="en-US" smtClean="0"/>
              <a:t>4/16/15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E5883-1DA5-4E45-9E1F-84EF55A10349}" type="slidenum">
              <a:rPr lang="en-US" smtClean="0"/>
              <a:t>‹#›</a:t>
            </a:fld>
            <a:endParaRPr lang="en-US"/>
          </a:p>
        </p:txBody>
      </p:sp>
    </p:spTree>
    <p:extLst>
      <p:ext uri="{BB962C8B-B14F-4D97-AF65-F5344CB8AC3E}">
        <p14:creationId xmlns:p14="http://schemas.microsoft.com/office/powerpoint/2010/main" val="11072585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303727"/>
            <a:ext cx="8995183" cy="3296724"/>
          </a:xfrm>
          <a:noFill/>
          <a:ln>
            <a:solidFill>
              <a:srgbClr val="FFFF00"/>
            </a:solidFill>
          </a:ln>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7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Feelings</a:t>
            </a:r>
            <a:br>
              <a:rPr lang="en-US" sz="7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sz="7200" b="1" spc="50" dirty="0" smtClean="0">
                <a:ln w="11430"/>
                <a:solidFill>
                  <a:srgbClr val="3366FF"/>
                </a:solidFill>
                <a:effectLst>
                  <a:outerShdw blurRad="76200" dist="50800" dir="5400000" algn="tl" rotWithShape="0">
                    <a:srgbClr val="000000">
                      <a:alpha val="65000"/>
                    </a:srgbClr>
                  </a:outerShdw>
                </a:effectLst>
              </a:rPr>
              <a:t>By:</a:t>
            </a:r>
            <a:r>
              <a:rPr lang="en-US" sz="7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7200" b="1" spc="50" dirty="0" smtClean="0">
                <a:ln w="11430"/>
                <a:solidFill>
                  <a:srgbClr val="008000"/>
                </a:solidFill>
                <a:effectLst>
                  <a:outerShdw blurRad="76200" dist="50800" dir="5400000" algn="tl" rotWithShape="0">
                    <a:srgbClr val="000000">
                      <a:alpha val="65000"/>
                    </a:srgbClr>
                  </a:outerShdw>
                </a:effectLst>
              </a:rPr>
              <a:t>Ahmed Mohamed</a:t>
            </a:r>
            <a:endParaRPr lang="en-US" sz="7200" b="1" spc="50" dirty="0">
              <a:ln w="11430"/>
              <a:solidFill>
                <a:srgbClr val="008000"/>
              </a:solidFill>
              <a:effectLst>
                <a:outerShdw blurRad="76200" dist="50800" dir="5400000" algn="tl" rotWithShape="0">
                  <a:srgbClr val="000000">
                    <a:alpha val="65000"/>
                  </a:srgbClr>
                </a:outerShdw>
              </a:effectLst>
            </a:endParaRPr>
          </a:p>
        </p:txBody>
      </p:sp>
      <p:sp>
        <p:nvSpPr>
          <p:cNvPr id="3" name="Subtitle 2"/>
          <p:cNvSpPr>
            <a:spLocks noGrp="1"/>
          </p:cNvSpPr>
          <p:nvPr>
            <p:ph type="subTitle" idx="1"/>
          </p:nvPr>
        </p:nvSpPr>
        <p:spPr>
          <a:xfrm>
            <a:off x="555585" y="3886200"/>
            <a:ext cx="7216815" cy="1752600"/>
          </a:xfrm>
        </p:spPr>
        <p:txBody>
          <a:bodyPr>
            <a:normAutofit/>
          </a:bodyPr>
          <a:lstStyle/>
          <a:p>
            <a:r>
              <a:rPr lang="en-US"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Watertown Middle school</a:t>
            </a:r>
          </a:p>
          <a:p>
            <a:r>
              <a:rPr lang="en-US"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TCLP 2014- 2015</a:t>
            </a:r>
            <a:endParaRPr lang="en-US"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94791773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25579" y="5565625"/>
            <a:ext cx="4572000" cy="1107996"/>
          </a:xfrm>
          <a:prstGeom prst="rect">
            <a:avLst/>
          </a:prstGeom>
        </p:spPr>
        <p:txBody>
          <a:bodyPr>
            <a:spAutoFit/>
          </a:bodyPr>
          <a:lstStyle/>
          <a:p>
            <a:pPr algn="ctr"/>
            <a:r>
              <a:rPr lang="ar-sa" sz="6600" b="1" dirty="0" smtClean="0"/>
              <a:t>جوعان - جوعانة </a:t>
            </a:r>
            <a:endParaRPr lang="ar-sa" sz="6600" b="1" dirty="0"/>
          </a:p>
        </p:txBody>
      </p:sp>
      <p:pic>
        <p:nvPicPr>
          <p:cNvPr id="3" name="Picture 2" descr="459976-spongebob-square-pants-hungr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842" y="220578"/>
            <a:ext cx="8422105" cy="5608053"/>
          </a:xfrm>
          <a:prstGeom prst="rect">
            <a:avLst/>
          </a:prstGeom>
        </p:spPr>
      </p:pic>
    </p:spTree>
    <p:extLst>
      <p:ext uri="{BB962C8B-B14F-4D97-AF65-F5344CB8AC3E}">
        <p14:creationId xmlns:p14="http://schemas.microsoft.com/office/powerpoint/2010/main" val="243158508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06659" y="5717492"/>
            <a:ext cx="2833034" cy="707886"/>
          </a:xfrm>
          <a:prstGeom prst="rect">
            <a:avLst/>
          </a:prstGeom>
        </p:spPr>
        <p:txBody>
          <a:bodyPr wrap="none">
            <a:spAutoFit/>
          </a:bodyPr>
          <a:lstStyle/>
          <a:p>
            <a:r>
              <a:rPr lang="ar-sa" sz="4000" b="1" dirty="0" smtClean="0"/>
              <a:t>عطشان- عطشانة</a:t>
            </a:r>
            <a:endParaRPr lang="en-US" sz="4000" dirty="0"/>
          </a:p>
        </p:txBody>
      </p:sp>
      <p:pic>
        <p:nvPicPr>
          <p:cNvPr id="3" name="Picture 2" descr="index.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1263" y="432469"/>
            <a:ext cx="7874000" cy="4874794"/>
          </a:xfrm>
          <a:prstGeom prst="rect">
            <a:avLst/>
          </a:prstGeom>
        </p:spPr>
      </p:pic>
    </p:spTree>
    <p:extLst>
      <p:ext uri="{BB962C8B-B14F-4D97-AF65-F5344CB8AC3E}">
        <p14:creationId xmlns:p14="http://schemas.microsoft.com/office/powerpoint/2010/main" val="389643125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9812" y="134338"/>
            <a:ext cx="8445500" cy="5139869"/>
          </a:xfrm>
          <a:prstGeom prst="rect">
            <a:avLst/>
          </a:prstGeom>
          <a:noFill/>
        </p:spPr>
        <p:txBody>
          <a:bodyPr wrap="square" rtlCol="0">
            <a:spAutoFit/>
          </a:bodyPr>
          <a:lstStyle/>
          <a:p>
            <a:pPr algn="ctr"/>
            <a:r>
              <a:rPr lang="en-US" sz="4400" b="1" i="1" dirty="0" smtClean="0"/>
              <a:t>The Silent Teacher</a:t>
            </a:r>
            <a:endParaRPr lang="ar-sa" sz="4400" b="1" i="1" dirty="0" smtClean="0"/>
          </a:p>
          <a:p>
            <a:pPr algn="ctr"/>
            <a:r>
              <a:rPr lang="en-US" sz="4400" b="1" i="1" dirty="0" smtClean="0"/>
              <a:t>5 minutes</a:t>
            </a:r>
          </a:p>
          <a:p>
            <a:pPr algn="ctr"/>
            <a:r>
              <a:rPr lang="en-US" sz="4000" i="1" dirty="0"/>
              <a:t>The teacher tells the students that he will silently present some pictures on the projector which represent different feelings and they will use “ Education” program on the I Pads to write what do these picture represent</a:t>
            </a:r>
            <a:endParaRPr lang="en-US" sz="4000" dirty="0"/>
          </a:p>
        </p:txBody>
      </p:sp>
    </p:spTree>
    <p:extLst>
      <p:ext uri="{BB962C8B-B14F-4D97-AF65-F5344CB8AC3E}">
        <p14:creationId xmlns:p14="http://schemas.microsoft.com/office/powerpoint/2010/main" val="332978526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9812" y="134338"/>
            <a:ext cx="8445500" cy="4955203"/>
          </a:xfrm>
          <a:prstGeom prst="rect">
            <a:avLst/>
          </a:prstGeom>
          <a:noFill/>
        </p:spPr>
        <p:txBody>
          <a:bodyPr wrap="square" rtlCol="0">
            <a:spAutoFit/>
          </a:bodyPr>
          <a:lstStyle/>
          <a:p>
            <a:pPr algn="ctr"/>
            <a:r>
              <a:rPr lang="en-US" sz="4800" b="1" i="1" dirty="0" smtClean="0"/>
              <a:t>Write and Act</a:t>
            </a:r>
            <a:endParaRPr lang="ar-sa" sz="4800" b="1" i="1" dirty="0" smtClean="0"/>
          </a:p>
          <a:p>
            <a:pPr algn="ctr"/>
            <a:r>
              <a:rPr lang="en-US" sz="4800" b="1" i="1" dirty="0" smtClean="0"/>
              <a:t>5 minutes</a:t>
            </a:r>
          </a:p>
          <a:p>
            <a:pPr algn="ctr"/>
            <a:r>
              <a:rPr lang="en-US" sz="4400" i="1" dirty="0" smtClean="0"/>
              <a:t>The teacher asks the students to </a:t>
            </a:r>
            <a:r>
              <a:rPr lang="en-US" sz="4400" i="1" dirty="0" smtClean="0"/>
              <a:t>use” Education</a:t>
            </a:r>
            <a:r>
              <a:rPr lang="en-US" sz="4400" i="1" dirty="0" smtClean="0"/>
              <a:t>” program on</a:t>
            </a:r>
            <a:r>
              <a:rPr lang="en-US" sz="4400" i="1" dirty="0" smtClean="0"/>
              <a:t> </a:t>
            </a:r>
            <a:r>
              <a:rPr lang="en-US" sz="4400" i="1" dirty="0" smtClean="0"/>
              <a:t>the I pads to write what </a:t>
            </a:r>
            <a:r>
              <a:rPr lang="en-US" sz="4400" i="1" dirty="0" smtClean="0"/>
              <a:t>they </a:t>
            </a:r>
            <a:r>
              <a:rPr lang="en-US" sz="4400" i="1" dirty="0" smtClean="0"/>
              <a:t>feel right now and show their feelings through facial expressions.</a:t>
            </a:r>
            <a:endParaRPr lang="en-US" sz="4400" i="1" dirty="0"/>
          </a:p>
        </p:txBody>
      </p:sp>
    </p:spTree>
    <p:extLst>
      <p:ext uri="{BB962C8B-B14F-4D97-AF65-F5344CB8AC3E}">
        <p14:creationId xmlns:p14="http://schemas.microsoft.com/office/powerpoint/2010/main" val="26499885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9812" y="-64112"/>
            <a:ext cx="8445500" cy="6555640"/>
          </a:xfrm>
          <a:prstGeom prst="rect">
            <a:avLst/>
          </a:prstGeom>
          <a:noFill/>
        </p:spPr>
        <p:txBody>
          <a:bodyPr wrap="square" rtlCol="0">
            <a:spAutoFit/>
          </a:bodyPr>
          <a:lstStyle/>
          <a:p>
            <a:pPr algn="ctr"/>
            <a:r>
              <a:rPr lang="en-US" sz="2800" b="1" i="1" dirty="0" smtClean="0"/>
              <a:t>Game</a:t>
            </a:r>
          </a:p>
          <a:p>
            <a:pPr algn="ctr"/>
            <a:r>
              <a:rPr lang="en-US" sz="2800" b="1" i="1" dirty="0" smtClean="0"/>
              <a:t>Feeling Circle</a:t>
            </a:r>
            <a:endParaRPr lang="ar-sa" sz="2800" b="1" i="1" dirty="0" smtClean="0"/>
          </a:p>
          <a:p>
            <a:pPr algn="ctr"/>
            <a:r>
              <a:rPr lang="en-US" sz="2800" b="1" i="1" dirty="0" smtClean="0"/>
              <a:t>10 minutes</a:t>
            </a:r>
          </a:p>
          <a:p>
            <a:pPr algn="ctr"/>
            <a:r>
              <a:rPr lang="en-US" sz="2400" i="1" dirty="0" smtClean="0"/>
              <a:t>The teacher and the students sit in a circle and everybody introduces himself or herself. All the others say hi to him or her. Then they ask him or her about his or her feeling. If the feeling is good they clap and show happiness. If it is not they tell him or her that they are there for him or her. The conversation will be like this.</a:t>
            </a:r>
          </a:p>
          <a:p>
            <a:r>
              <a:rPr lang="en-US" sz="2400" b="1" i="1" u="sng" dirty="0" smtClean="0"/>
              <a:t>The students</a:t>
            </a:r>
            <a:r>
              <a:rPr lang="en-US" sz="2400" i="1" dirty="0" smtClean="0"/>
              <a:t>: Hello. I am……</a:t>
            </a:r>
            <a:r>
              <a:rPr lang="ar-sa" sz="2400" i="1" dirty="0" smtClean="0"/>
              <a:t>...........</a:t>
            </a:r>
            <a:endParaRPr lang="en-US" sz="2400" i="1" dirty="0" smtClean="0"/>
          </a:p>
          <a:p>
            <a:r>
              <a:rPr lang="en-US" sz="2400" b="1" u="sng" dirty="0"/>
              <a:t>All the </a:t>
            </a:r>
            <a:r>
              <a:rPr lang="en-US" sz="2400" b="1" u="sng" dirty="0" smtClean="0"/>
              <a:t>students</a:t>
            </a:r>
            <a:r>
              <a:rPr lang="en-US" sz="2400" i="1" dirty="0" smtClean="0"/>
              <a:t>: Hello ……</a:t>
            </a:r>
            <a:r>
              <a:rPr lang="ar-sa" sz="2400" i="1" dirty="0" smtClean="0"/>
              <a:t>......</a:t>
            </a:r>
            <a:r>
              <a:rPr lang="en-US" sz="2400" i="1" dirty="0" smtClean="0"/>
              <a:t>..How do you feel?</a:t>
            </a:r>
          </a:p>
          <a:p>
            <a:r>
              <a:rPr lang="en-US" sz="2400" b="1" i="1" u="sng" dirty="0" smtClean="0"/>
              <a:t>The students</a:t>
            </a:r>
            <a:r>
              <a:rPr lang="en-US" sz="2400" i="1" dirty="0" smtClean="0"/>
              <a:t>: I am sad</a:t>
            </a:r>
            <a:r>
              <a:rPr lang="ar-sa" sz="2400" i="1" dirty="0" smtClean="0"/>
              <a:t>!!!!!!!</a:t>
            </a:r>
            <a:endParaRPr lang="en-US" sz="2400" i="1" dirty="0" smtClean="0"/>
          </a:p>
          <a:p>
            <a:r>
              <a:rPr lang="en-US" sz="2400" b="1" i="1" u="sng" dirty="0" smtClean="0"/>
              <a:t>All the students</a:t>
            </a:r>
            <a:r>
              <a:rPr lang="en-US" sz="2400" i="1" dirty="0" smtClean="0"/>
              <a:t>: We are her for you.</a:t>
            </a:r>
          </a:p>
          <a:p>
            <a:pPr algn="r"/>
            <a:r>
              <a:rPr lang="ar-sa" sz="2400" b="1" i="1" u="sng" dirty="0" smtClean="0"/>
              <a:t>الطالب</a:t>
            </a:r>
            <a:r>
              <a:rPr lang="ar-sa" sz="2400" i="1" dirty="0" smtClean="0"/>
              <a:t>: انا اسمي ............</a:t>
            </a:r>
          </a:p>
          <a:p>
            <a:pPr algn="r"/>
            <a:r>
              <a:rPr lang="ar-sa" sz="2400" b="1" i="1" u="sng" dirty="0" smtClean="0"/>
              <a:t>جميع الطلاب</a:t>
            </a:r>
            <a:r>
              <a:rPr lang="ar-sa" sz="2400" i="1" dirty="0" smtClean="0"/>
              <a:t>: مرحبا ً............ كيف تشعر؟</a:t>
            </a:r>
          </a:p>
          <a:p>
            <a:pPr algn="r"/>
            <a:r>
              <a:rPr lang="ar-sa" sz="2400" b="1" i="1" u="sng" dirty="0" smtClean="0"/>
              <a:t>الطالب</a:t>
            </a:r>
            <a:r>
              <a:rPr lang="ar-sa" sz="2400" i="1" dirty="0" smtClean="0"/>
              <a:t>: انا زعلان.</a:t>
            </a:r>
          </a:p>
          <a:p>
            <a:pPr algn="r"/>
            <a:r>
              <a:rPr lang="ar-sa" sz="2400" b="1" i="1" u="sng" dirty="0" smtClean="0"/>
              <a:t>جميع الطلاب </a:t>
            </a:r>
            <a:r>
              <a:rPr lang="ar-sa" sz="2400" i="1" dirty="0" smtClean="0"/>
              <a:t>: احنا معاك.</a:t>
            </a:r>
            <a:endParaRPr lang="en-US" sz="2400" i="1" dirty="0"/>
          </a:p>
        </p:txBody>
      </p:sp>
    </p:spTree>
    <p:extLst>
      <p:ext uri="{BB962C8B-B14F-4D97-AF65-F5344CB8AC3E}">
        <p14:creationId xmlns:p14="http://schemas.microsoft.com/office/powerpoint/2010/main" val="36931943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9812" y="-64112"/>
            <a:ext cx="8445500" cy="6247863"/>
          </a:xfrm>
          <a:prstGeom prst="rect">
            <a:avLst/>
          </a:prstGeom>
          <a:noFill/>
        </p:spPr>
        <p:txBody>
          <a:bodyPr wrap="square" rtlCol="0">
            <a:spAutoFit/>
          </a:bodyPr>
          <a:lstStyle/>
          <a:p>
            <a:pPr algn="ctr"/>
            <a:r>
              <a:rPr lang="en-US" sz="4800" b="1" i="1" dirty="0" smtClean="0"/>
              <a:t>Feedback and Homework</a:t>
            </a:r>
          </a:p>
          <a:p>
            <a:pPr algn="ctr"/>
            <a:r>
              <a:rPr lang="en-US" sz="4400" i="1" dirty="0" smtClean="0"/>
              <a:t>The teacher asks the students to thumps up if they liked the lesson today and thumps down if they didn’t. He gives out sticky note to write one thing they liked about the class and one thing they didn't like. He asks them to take the home work sheet while leaving the class.</a:t>
            </a:r>
            <a:endParaRPr lang="en-US" sz="4400" i="1" dirty="0"/>
          </a:p>
        </p:txBody>
      </p:sp>
    </p:spTree>
    <p:extLst>
      <p:ext uri="{BB962C8B-B14F-4D97-AF65-F5344CB8AC3E}">
        <p14:creationId xmlns:p14="http://schemas.microsoft.com/office/powerpoint/2010/main" val="309810174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صفات لحاله الانسان.png"/>
          <p:cNvPicPr>
            <a:picLocks noChangeAspect="1"/>
          </p:cNvPicPr>
          <p:nvPr/>
        </p:nvPicPr>
        <p:blipFill rotWithShape="1">
          <a:blip r:embed="rId3">
            <a:extLst>
              <a:ext uri="{28A0092B-C50C-407E-A947-70E740481C1C}">
                <a14:useLocalDpi xmlns:a14="http://schemas.microsoft.com/office/drawing/2010/main" val="0"/>
              </a:ext>
            </a:extLst>
          </a:blip>
          <a:srcRect l="4121" r="4678" b="5912"/>
          <a:stretch/>
        </p:blipFill>
        <p:spPr>
          <a:xfrm>
            <a:off x="648182" y="1180217"/>
            <a:ext cx="7884013" cy="5342077"/>
          </a:xfrm>
          <a:prstGeom prst="rect">
            <a:avLst/>
          </a:prstGeom>
        </p:spPr>
      </p:pic>
      <p:sp>
        <p:nvSpPr>
          <p:cNvPr id="3" name="TextBox 2"/>
          <p:cNvSpPr txBox="1"/>
          <p:nvPr/>
        </p:nvSpPr>
        <p:spPr>
          <a:xfrm>
            <a:off x="1974884" y="102999"/>
            <a:ext cx="5247718" cy="1077218"/>
          </a:xfrm>
          <a:prstGeom prst="rect">
            <a:avLst/>
          </a:prstGeom>
          <a:noFill/>
        </p:spPr>
        <p:txBody>
          <a:bodyPr wrap="square" rtlCol="0">
            <a:spAutoFit/>
          </a:bodyPr>
          <a:lstStyle/>
          <a:p>
            <a:pPr algn="ctr"/>
            <a:r>
              <a:rPr lang="en-US" sz="3200" dirty="0" smtClean="0"/>
              <a:t>Homework</a:t>
            </a:r>
          </a:p>
          <a:p>
            <a:pPr algn="ctr"/>
            <a:r>
              <a:rPr lang="en-US" sz="3200" dirty="0" smtClean="0"/>
              <a:t>Word search 10 minutes</a:t>
            </a:r>
            <a:endParaRPr lang="en-US" sz="3200" dirty="0"/>
          </a:p>
        </p:txBody>
      </p:sp>
    </p:spTree>
    <p:extLst>
      <p:ext uri="{BB962C8B-B14F-4D97-AF65-F5344CB8AC3E}">
        <p14:creationId xmlns:p14="http://schemas.microsoft.com/office/powerpoint/2010/main" val="214344489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854" y="0"/>
            <a:ext cx="8534946" cy="1670207"/>
          </a:xfrm>
        </p:spPr>
        <p:txBody>
          <a:bodyPr>
            <a:noAutofit/>
          </a:bodyPr>
          <a:lstStyle/>
          <a:p>
            <a:r>
              <a:rPr lang="en-US" sz="1600" b="1" dirty="0" smtClean="0"/>
              <a:t>Homework 2</a:t>
            </a:r>
            <a:br>
              <a:rPr lang="en-US" sz="1600" b="1" dirty="0" smtClean="0"/>
            </a:br>
            <a:r>
              <a:rPr lang="en-US" sz="1600" b="1" dirty="0" smtClean="0"/>
              <a:t> 15 minutes</a:t>
            </a:r>
            <a:br>
              <a:rPr lang="en-US" sz="1600" b="1" dirty="0" smtClean="0"/>
            </a:br>
            <a:r>
              <a:rPr lang="en-US" sz="2000" b="1" dirty="0" smtClean="0"/>
              <a:t>Draw </a:t>
            </a:r>
            <a:r>
              <a:rPr lang="en-US" sz="2000" b="1" dirty="0"/>
              <a:t>a picture </a:t>
            </a:r>
            <a:r>
              <a:rPr lang="en-US" sz="2000" b="1" dirty="0" smtClean="0"/>
              <a:t>representing your </a:t>
            </a:r>
            <a:r>
              <a:rPr lang="en-US" sz="2000" b="1" dirty="0" smtClean="0"/>
              <a:t>feeling now and write your feeling </a:t>
            </a:r>
            <a:r>
              <a:rPr lang="en-US" sz="2000" b="1" dirty="0" smtClean="0"/>
              <a:t>below the picture in </a:t>
            </a:r>
            <a:r>
              <a:rPr lang="en-US" sz="2000" b="1" dirty="0" smtClean="0"/>
              <a:t>Arabic</a:t>
            </a:r>
            <a:br>
              <a:rPr lang="en-US" sz="2000" b="1" dirty="0" smtClean="0"/>
            </a:br>
            <a:r>
              <a:rPr lang="ar-sa" sz="2000" b="1" dirty="0" smtClean="0"/>
              <a:t>ارسم صورة تعبر عن شعورك الآن</a:t>
            </a:r>
            <a:endParaRPr lang="en-US" sz="2000" b="1" dirty="0"/>
          </a:p>
        </p:txBody>
      </p:sp>
    </p:spTree>
    <p:extLst>
      <p:ext uri="{BB962C8B-B14F-4D97-AF65-F5344CB8AC3E}">
        <p14:creationId xmlns:p14="http://schemas.microsoft.com/office/powerpoint/2010/main" val="30469716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22238"/>
            <a:ext cx="8229600" cy="1143000"/>
          </a:xfrm>
        </p:spPr>
        <p:txBody>
          <a:bodyPr>
            <a:normAutofit/>
          </a:bodyPr>
          <a:lstStyle/>
          <a:p>
            <a:r>
              <a:rPr lang="en-US" sz="2400" b="1" dirty="0" smtClean="0">
                <a:solidFill>
                  <a:schemeClr val="tx1"/>
                </a:solidFill>
              </a:rPr>
              <a:t>Objectives:</a:t>
            </a:r>
            <a:br>
              <a:rPr lang="en-US" sz="2400" b="1" dirty="0" smtClean="0">
                <a:solidFill>
                  <a:schemeClr val="tx1"/>
                </a:solidFill>
              </a:rPr>
            </a:br>
            <a:r>
              <a:rPr lang="en-US" sz="2400" b="1" dirty="0" smtClean="0">
                <a:solidFill>
                  <a:schemeClr val="tx1"/>
                </a:solidFill>
              </a:rPr>
              <a:t>By the end of the lesson the students will be able to:</a:t>
            </a:r>
            <a:endParaRPr lang="en-US" sz="2400" b="1" dirty="0">
              <a:solidFill>
                <a:schemeClr val="tx1"/>
              </a:solidFill>
            </a:endParaRPr>
          </a:p>
        </p:txBody>
      </p:sp>
      <p:sp>
        <p:nvSpPr>
          <p:cNvPr id="4" name="Content Placeholder 3"/>
          <p:cNvSpPr>
            <a:spLocks noGrp="1"/>
          </p:cNvSpPr>
          <p:nvPr>
            <p:ph sz="quarter" idx="1"/>
          </p:nvPr>
        </p:nvSpPr>
        <p:spPr>
          <a:xfrm>
            <a:off x="368300" y="1104900"/>
            <a:ext cx="8229600" cy="5285096"/>
          </a:xfrm>
        </p:spPr>
        <p:txBody>
          <a:bodyPr>
            <a:noAutofit/>
          </a:bodyPr>
          <a:lstStyle/>
          <a:p>
            <a:r>
              <a:rPr lang="en-US" sz="1100" b="1" dirty="0" smtClean="0"/>
              <a:t>Know how to talk and express their feeling sin Arabic.</a:t>
            </a:r>
          </a:p>
          <a:p>
            <a:pPr marL="0" indent="0" algn="ctr">
              <a:buNone/>
            </a:pPr>
            <a:r>
              <a:rPr lang="ar-sa" sz="1600" b="1" dirty="0" smtClean="0"/>
              <a:t>فرحان</a:t>
            </a:r>
            <a:r>
              <a:rPr lang="en-US" sz="1600" b="1" dirty="0" smtClean="0"/>
              <a:t> – </a:t>
            </a:r>
            <a:r>
              <a:rPr lang="ar-sa" sz="1600" b="1" dirty="0" smtClean="0"/>
              <a:t>فرحانة </a:t>
            </a:r>
          </a:p>
          <a:p>
            <a:pPr marL="0" indent="0" algn="ctr">
              <a:buNone/>
            </a:pPr>
            <a:r>
              <a:rPr lang="ar-sa" sz="1600" b="1" dirty="0" smtClean="0"/>
              <a:t>زعلان - زعلانة</a:t>
            </a:r>
          </a:p>
          <a:p>
            <a:pPr marL="0" indent="0" algn="ctr">
              <a:buNone/>
            </a:pPr>
            <a:r>
              <a:rPr lang="ar-sa" sz="1600" b="1" dirty="0" smtClean="0"/>
              <a:t>غضبان- غضبانة</a:t>
            </a:r>
          </a:p>
          <a:p>
            <a:pPr marL="0" indent="0" algn="ctr">
              <a:buNone/>
            </a:pPr>
            <a:r>
              <a:rPr lang="ar-sa" sz="1600" b="1" dirty="0"/>
              <a:t>عطشان – عطشانة</a:t>
            </a:r>
          </a:p>
          <a:p>
            <a:pPr marL="0" indent="0" algn="ctr">
              <a:buNone/>
            </a:pPr>
            <a:r>
              <a:rPr lang="ar-sa" sz="1600" b="1" dirty="0"/>
              <a:t>جوعان – </a:t>
            </a:r>
            <a:r>
              <a:rPr lang="ar-sa" sz="1600" b="1" dirty="0" smtClean="0"/>
              <a:t>جوعانة</a:t>
            </a:r>
          </a:p>
          <a:p>
            <a:pPr marL="0" indent="0" algn="ctr">
              <a:buNone/>
            </a:pPr>
            <a:r>
              <a:rPr lang="ar-sa" sz="1600" b="1" dirty="0" smtClean="0"/>
              <a:t>نعسان - نعسانة</a:t>
            </a:r>
          </a:p>
          <a:p>
            <a:pPr marL="0" indent="0" algn="ctr">
              <a:buNone/>
            </a:pPr>
            <a:r>
              <a:rPr lang="ar-sa" sz="1600" b="1" dirty="0" smtClean="0"/>
              <a:t>مندهش – مندهشة</a:t>
            </a:r>
          </a:p>
          <a:p>
            <a:endParaRPr lang="en-US" sz="1100" b="1" dirty="0" smtClean="0"/>
          </a:p>
          <a:p>
            <a:r>
              <a:rPr lang="en-US" sz="1100" b="1" dirty="0" smtClean="0"/>
              <a:t>They will ask and answer questions about others feelings.</a:t>
            </a:r>
            <a:endParaRPr lang="ar-sa" sz="1100" b="1" dirty="0" smtClean="0"/>
          </a:p>
          <a:p>
            <a:pPr marL="0" indent="0" algn="ctr">
              <a:buNone/>
            </a:pPr>
            <a:r>
              <a:rPr lang="ar-sa" sz="2000" b="1" dirty="0" smtClean="0"/>
              <a:t>كيف تشعر اليوم؟</a:t>
            </a:r>
          </a:p>
          <a:p>
            <a:pPr marL="0" indent="0" algn="ctr">
              <a:buNone/>
            </a:pPr>
            <a:r>
              <a:rPr lang="ar-sa" sz="2000" b="1" dirty="0" smtClean="0"/>
              <a:t>أنا فرحان اليوم. </a:t>
            </a:r>
          </a:p>
          <a:p>
            <a:pPr marL="0" indent="0" algn="ctr">
              <a:buNone/>
            </a:pPr>
            <a:r>
              <a:rPr lang="ar-sa" sz="2000" b="1" dirty="0" smtClean="0"/>
              <a:t>كيف حالك اليوم؟</a:t>
            </a:r>
          </a:p>
          <a:p>
            <a:pPr marL="0" indent="0" algn="ctr">
              <a:buNone/>
            </a:pPr>
            <a:r>
              <a:rPr lang="ar-sa" sz="2000" b="1" dirty="0" smtClean="0"/>
              <a:t>أنا زعلان اليوم.</a:t>
            </a:r>
            <a:endParaRPr lang="en-US" sz="2000" b="1" dirty="0" smtClean="0"/>
          </a:p>
          <a:p>
            <a:r>
              <a:rPr lang="en-US" sz="1100" b="1" dirty="0" smtClean="0"/>
              <a:t>Talk about a picture and describe people’s feelings in pictures</a:t>
            </a:r>
          </a:p>
          <a:p>
            <a:pPr marL="0" indent="0" algn="ctr">
              <a:buNone/>
            </a:pPr>
            <a:r>
              <a:rPr lang="ar-sa" sz="2000" b="1" dirty="0" smtClean="0"/>
              <a:t>هو زعلان</a:t>
            </a:r>
          </a:p>
          <a:p>
            <a:pPr marL="0" indent="0" algn="ctr">
              <a:buNone/>
            </a:pPr>
            <a:r>
              <a:rPr lang="ar-sa" sz="2000" b="1" dirty="0" smtClean="0"/>
              <a:t>هي زعلانة</a:t>
            </a:r>
            <a:endParaRPr lang="en-US" sz="2000" b="1" dirty="0" smtClean="0"/>
          </a:p>
        </p:txBody>
      </p:sp>
    </p:spTree>
    <p:extLst>
      <p:ext uri="{BB962C8B-B14F-4D97-AF65-F5344CB8AC3E}">
        <p14:creationId xmlns:p14="http://schemas.microsoft.com/office/powerpoint/2010/main" val="59200925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Warm up 5 minutes</a:t>
            </a:r>
            <a:endParaRPr lang="en-US" b="1" dirty="0"/>
          </a:p>
        </p:txBody>
      </p:sp>
      <p:sp>
        <p:nvSpPr>
          <p:cNvPr id="3" name="Content Placeholder 2"/>
          <p:cNvSpPr>
            <a:spLocks noGrp="1"/>
          </p:cNvSpPr>
          <p:nvPr>
            <p:ph idx="1"/>
          </p:nvPr>
        </p:nvSpPr>
        <p:spPr>
          <a:xfrm>
            <a:off x="425976" y="1319941"/>
            <a:ext cx="8229600" cy="4525963"/>
          </a:xfrm>
        </p:spPr>
        <p:txBody>
          <a:bodyPr>
            <a:normAutofit/>
          </a:bodyPr>
          <a:lstStyle/>
          <a:p>
            <a:pPr marL="0" indent="0">
              <a:buNone/>
            </a:pPr>
            <a:r>
              <a:rPr lang="en-US" dirty="0" smtClean="0"/>
              <a:t>The teacher asks the students the following questions. They have already studied this before.</a:t>
            </a:r>
            <a:endParaRPr lang="ar-sa" dirty="0" smtClean="0"/>
          </a:p>
          <a:p>
            <a:pPr algn="r"/>
            <a:r>
              <a:rPr lang="ar-sa" dirty="0" smtClean="0"/>
              <a:t>كيف حالك اليوم؟ أنا بخير</a:t>
            </a:r>
          </a:p>
          <a:p>
            <a:pPr algn="r"/>
            <a:r>
              <a:rPr lang="ar-sa" dirty="0" smtClean="0"/>
              <a:t>كيف حال أبوك؟ أبي بخير</a:t>
            </a:r>
          </a:p>
          <a:p>
            <a:pPr algn="r"/>
            <a:r>
              <a:rPr lang="ar-sa" dirty="0" smtClean="0"/>
              <a:t>كيف حال أمك؟ أمي بخير</a:t>
            </a:r>
          </a:p>
          <a:p>
            <a:pPr algn="r"/>
            <a:endParaRPr lang="ar-sa" dirty="0" smtClean="0"/>
          </a:p>
          <a:p>
            <a:pPr algn="r"/>
            <a:endParaRPr lang="ar-sa" dirty="0" smtClean="0"/>
          </a:p>
          <a:p>
            <a:pPr algn="r"/>
            <a:endParaRPr lang="en-US" dirty="0"/>
          </a:p>
        </p:txBody>
      </p:sp>
    </p:spTree>
    <p:extLst>
      <p:ext uri="{BB962C8B-B14F-4D97-AF65-F5344CB8AC3E}">
        <p14:creationId xmlns:p14="http://schemas.microsoft.com/office/powerpoint/2010/main" val="185974988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5220"/>
            <a:ext cx="8229600" cy="1143000"/>
          </a:xfrm>
        </p:spPr>
        <p:txBody>
          <a:bodyPr>
            <a:normAutofit/>
          </a:bodyPr>
          <a:lstStyle/>
          <a:p>
            <a:r>
              <a:rPr lang="en-US" sz="5400" b="1" dirty="0" smtClean="0"/>
              <a:t>Presentation 15 minutes</a:t>
            </a:r>
            <a:endParaRPr lang="en-US" sz="5400" b="1" dirty="0"/>
          </a:p>
        </p:txBody>
      </p:sp>
      <p:sp>
        <p:nvSpPr>
          <p:cNvPr id="3" name="Content Placeholder 2"/>
          <p:cNvSpPr>
            <a:spLocks noGrp="1"/>
          </p:cNvSpPr>
          <p:nvPr>
            <p:ph idx="1"/>
          </p:nvPr>
        </p:nvSpPr>
        <p:spPr>
          <a:xfrm>
            <a:off x="457200" y="759330"/>
            <a:ext cx="8229600" cy="6098670"/>
          </a:xfrm>
        </p:spPr>
        <p:txBody>
          <a:bodyPr>
            <a:noAutofit/>
          </a:bodyPr>
          <a:lstStyle/>
          <a:p>
            <a:pPr marL="0" indent="0">
              <a:buNone/>
            </a:pPr>
            <a:r>
              <a:rPr lang="en-US" sz="3600" i="1" dirty="0" smtClean="0"/>
              <a:t>The teacher presents the feelings in Arabic with pictures and words on the PowerPoint. He gets the students read, say and write the words. Then he asks them to put the words in small sentences like</a:t>
            </a:r>
          </a:p>
          <a:p>
            <a:pPr marL="0" indent="0" algn="ctr">
              <a:buNone/>
            </a:pPr>
            <a:r>
              <a:rPr lang="ar-sa" sz="3600" b="1" dirty="0" smtClean="0"/>
              <a:t>انا فرحان</a:t>
            </a:r>
          </a:p>
          <a:p>
            <a:pPr marL="0" indent="0" algn="ctr">
              <a:buNone/>
            </a:pPr>
            <a:r>
              <a:rPr lang="ar-sa" sz="3600" b="1" dirty="0" smtClean="0"/>
              <a:t>انا زعلانة</a:t>
            </a:r>
          </a:p>
          <a:p>
            <a:pPr marL="0" indent="0" algn="ctr">
              <a:buNone/>
            </a:pPr>
            <a:r>
              <a:rPr lang="ar-sa" sz="3600" b="1" dirty="0" smtClean="0"/>
              <a:t>هو جوعان</a:t>
            </a:r>
          </a:p>
          <a:p>
            <a:pPr marL="0" indent="0" algn="ctr">
              <a:buNone/>
            </a:pPr>
            <a:r>
              <a:rPr lang="ar-sa" sz="3600" b="1" dirty="0" smtClean="0"/>
              <a:t>هي عطشانة</a:t>
            </a:r>
            <a:endParaRPr lang="en-US" sz="3600" b="1" dirty="0"/>
          </a:p>
          <a:p>
            <a:pPr marL="0" indent="0" algn="ctr">
              <a:buNone/>
            </a:pPr>
            <a:endParaRPr lang="en-US" sz="3600" b="1" dirty="0"/>
          </a:p>
        </p:txBody>
      </p:sp>
    </p:spTree>
    <p:extLst>
      <p:ext uri="{BB962C8B-B14F-4D97-AF65-F5344CB8AC3E}">
        <p14:creationId xmlns:p14="http://schemas.microsoft.com/office/powerpoint/2010/main" val="155061322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0"/>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0" y="0"/>
            <a:ext cx="7797800" cy="475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p:cNvSpPr txBox="1"/>
          <p:nvPr/>
        </p:nvSpPr>
        <p:spPr>
          <a:xfrm>
            <a:off x="2590800" y="5257800"/>
            <a:ext cx="3619500" cy="1015663"/>
          </a:xfrm>
          <a:prstGeom prst="rect">
            <a:avLst/>
          </a:prstGeom>
          <a:noFill/>
        </p:spPr>
        <p:txBody>
          <a:bodyPr wrap="square" rtlCol="0">
            <a:spAutoFit/>
          </a:bodyPr>
          <a:lstStyle/>
          <a:p>
            <a:pPr algn="ctr"/>
            <a:r>
              <a:rPr lang="ar-sa" sz="6000" b="1" dirty="0" smtClean="0"/>
              <a:t>فرحان</a:t>
            </a:r>
            <a:r>
              <a:rPr lang="en-US" sz="6000" b="1" dirty="0" smtClean="0"/>
              <a:t> -</a:t>
            </a:r>
            <a:r>
              <a:rPr lang="ar-sa" sz="6000" b="1" dirty="0" smtClean="0"/>
              <a:t>فرحانة</a:t>
            </a:r>
            <a:r>
              <a:rPr lang="en-US" sz="6000" b="1" dirty="0" smtClean="0"/>
              <a:t>  </a:t>
            </a:r>
            <a:endParaRPr lang="en-US" sz="6000" b="1" dirty="0"/>
          </a:p>
        </p:txBody>
      </p:sp>
    </p:spTree>
    <p:extLst>
      <p:ext uri="{BB962C8B-B14F-4D97-AF65-F5344CB8AC3E}">
        <p14:creationId xmlns:p14="http://schemas.microsoft.com/office/powerpoint/2010/main" val="16007962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2000" fill="hold"/>
                                        <p:tgtEl>
                                          <p:spTgt spid="14"/>
                                        </p:tgtEl>
                                        <p:attrNameLst>
                                          <p:attrName>ppt_w</p:attrName>
                                        </p:attrNameLst>
                                      </p:cBhvr>
                                      <p:tavLst>
                                        <p:tav tm="0">
                                          <p:val>
                                            <p:fltVal val="0"/>
                                          </p:val>
                                        </p:tav>
                                        <p:tav tm="100000">
                                          <p:val>
                                            <p:strVal val="#ppt_w"/>
                                          </p:val>
                                        </p:tav>
                                      </p:tavLst>
                                    </p:anim>
                                    <p:anim calcmode="lin" valueType="num">
                                      <p:cBhvr>
                                        <p:cTn id="8" dur="2000" fill="hold"/>
                                        <p:tgtEl>
                                          <p:spTgt spid="14"/>
                                        </p:tgtEl>
                                        <p:attrNameLst>
                                          <p:attrName>ppt_h</p:attrName>
                                        </p:attrNameLst>
                                      </p:cBhvr>
                                      <p:tavLst>
                                        <p:tav tm="0">
                                          <p:val>
                                            <p:fltVal val="0"/>
                                          </p:val>
                                        </p:tav>
                                        <p:tav tm="100000">
                                          <p:val>
                                            <p:strVal val="#ppt_h"/>
                                          </p:val>
                                        </p:tav>
                                      </p:tavLst>
                                    </p:anim>
                                    <p:anim calcmode="lin" valueType="num">
                                      <p:cBhvr>
                                        <p:cTn id="9" dur="2000" fill="hold"/>
                                        <p:tgtEl>
                                          <p:spTgt spid="14"/>
                                        </p:tgtEl>
                                        <p:attrNameLst>
                                          <p:attrName>style.rotation</p:attrName>
                                        </p:attrNameLst>
                                      </p:cBhvr>
                                      <p:tavLst>
                                        <p:tav tm="0">
                                          <p:val>
                                            <p:fltVal val="90"/>
                                          </p:val>
                                        </p:tav>
                                        <p:tav tm="100000">
                                          <p:val>
                                            <p:fltVal val="0"/>
                                          </p:val>
                                        </p:tav>
                                      </p:tavLst>
                                    </p:anim>
                                    <p:animEffect transition="in" filter="fade">
                                      <p:cBhvr>
                                        <p:cTn id="10" dur="2000"/>
                                        <p:tgtEl>
                                          <p:spTgt spid="14"/>
                                        </p:tgtEl>
                                      </p:cBhvr>
                                    </p:animEffect>
                                  </p:childTnLst>
                                </p:cTn>
                              </p:par>
                              <p:par>
                                <p:cTn id="11" presetID="3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2000" fill="hold"/>
                                        <p:tgtEl>
                                          <p:spTgt spid="7"/>
                                        </p:tgtEl>
                                        <p:attrNameLst>
                                          <p:attrName>ppt_w</p:attrName>
                                        </p:attrNameLst>
                                      </p:cBhvr>
                                      <p:tavLst>
                                        <p:tav tm="0">
                                          <p:val>
                                            <p:fltVal val="0"/>
                                          </p:val>
                                        </p:tav>
                                        <p:tav tm="100000">
                                          <p:val>
                                            <p:strVal val="#ppt_w"/>
                                          </p:val>
                                        </p:tav>
                                      </p:tavLst>
                                    </p:anim>
                                    <p:anim calcmode="lin" valueType="num">
                                      <p:cBhvr>
                                        <p:cTn id="14" dur="2000" fill="hold"/>
                                        <p:tgtEl>
                                          <p:spTgt spid="7"/>
                                        </p:tgtEl>
                                        <p:attrNameLst>
                                          <p:attrName>ppt_h</p:attrName>
                                        </p:attrNameLst>
                                      </p:cBhvr>
                                      <p:tavLst>
                                        <p:tav tm="0">
                                          <p:val>
                                            <p:fltVal val="0"/>
                                          </p:val>
                                        </p:tav>
                                        <p:tav tm="100000">
                                          <p:val>
                                            <p:strVal val="#ppt_h"/>
                                          </p:val>
                                        </p:tav>
                                      </p:tavLst>
                                    </p:anim>
                                    <p:anim calcmode="lin" valueType="num">
                                      <p:cBhvr>
                                        <p:cTn id="15" dur="2000" fill="hold"/>
                                        <p:tgtEl>
                                          <p:spTgt spid="7"/>
                                        </p:tgtEl>
                                        <p:attrNameLst>
                                          <p:attrName>style.rotation</p:attrName>
                                        </p:attrNameLst>
                                      </p:cBhvr>
                                      <p:tavLst>
                                        <p:tav tm="0">
                                          <p:val>
                                            <p:fltVal val="90"/>
                                          </p:val>
                                        </p:tav>
                                        <p:tav tm="100000">
                                          <p:val>
                                            <p:fltVal val="0"/>
                                          </p:val>
                                        </p:tav>
                                      </p:tavLst>
                                    </p:anim>
                                    <p:animEffect transition="in" filter="fade">
                                      <p:cBhvr>
                                        <p:cTn id="16"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1"/>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73124" y="130174"/>
            <a:ext cx="6899275" cy="434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1574800" y="4914900"/>
            <a:ext cx="5702300" cy="1015663"/>
          </a:xfrm>
          <a:prstGeom prst="rect">
            <a:avLst/>
          </a:prstGeom>
          <a:noFill/>
        </p:spPr>
        <p:txBody>
          <a:bodyPr wrap="square" rtlCol="0">
            <a:spAutoFit/>
          </a:bodyPr>
          <a:lstStyle/>
          <a:p>
            <a:pPr algn="ctr"/>
            <a:r>
              <a:rPr lang="ar-sa" sz="6000" b="1" dirty="0"/>
              <a:t>زعلان- </a:t>
            </a:r>
            <a:r>
              <a:rPr lang="ar-sa" sz="6000" b="1" dirty="0" smtClean="0"/>
              <a:t>زعلانة </a:t>
            </a:r>
            <a:endParaRPr lang="en-US" sz="6000" b="1" dirty="0"/>
          </a:p>
        </p:txBody>
      </p:sp>
    </p:spTree>
    <p:extLst>
      <p:ext uri="{BB962C8B-B14F-4D97-AF65-F5344CB8AC3E}">
        <p14:creationId xmlns:p14="http://schemas.microsoft.com/office/powerpoint/2010/main" val="16983698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400" fill="hold"/>
                                        <p:tgtEl>
                                          <p:spTgt spid="11"/>
                                        </p:tgtEl>
                                        <p:attrNameLst>
                                          <p:attrName>ppt_w</p:attrName>
                                        </p:attrNameLst>
                                      </p:cBhvr>
                                      <p:tavLst>
                                        <p:tav tm="0">
                                          <p:val>
                                            <p:fltVal val="0"/>
                                          </p:val>
                                        </p:tav>
                                        <p:tav tm="100000">
                                          <p:val>
                                            <p:strVal val="#ppt_w"/>
                                          </p:val>
                                        </p:tav>
                                      </p:tavLst>
                                    </p:anim>
                                    <p:anim calcmode="lin" valueType="num">
                                      <p:cBhvr>
                                        <p:cTn id="8" dur="1400" fill="hold"/>
                                        <p:tgtEl>
                                          <p:spTgt spid="11"/>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1400" fill="hold"/>
                                        <p:tgtEl>
                                          <p:spTgt spid="10"/>
                                        </p:tgtEl>
                                        <p:attrNameLst>
                                          <p:attrName>ppt_w</p:attrName>
                                        </p:attrNameLst>
                                      </p:cBhvr>
                                      <p:tavLst>
                                        <p:tav tm="0">
                                          <p:val>
                                            <p:fltVal val="0"/>
                                          </p:val>
                                        </p:tav>
                                        <p:tav tm="100000">
                                          <p:val>
                                            <p:strVal val="#ppt_w"/>
                                          </p:val>
                                        </p:tav>
                                      </p:tavLst>
                                    </p:anim>
                                    <p:anim calcmode="lin" valueType="num">
                                      <p:cBhvr>
                                        <p:cTn id="12" dur="14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5"/>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22250" y="-393700"/>
            <a:ext cx="8616950" cy="482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574800" y="4914900"/>
            <a:ext cx="5702300" cy="1015663"/>
          </a:xfrm>
          <a:prstGeom prst="rect">
            <a:avLst/>
          </a:prstGeom>
          <a:noFill/>
        </p:spPr>
        <p:txBody>
          <a:bodyPr wrap="square" rtlCol="0">
            <a:spAutoFit/>
          </a:bodyPr>
          <a:lstStyle/>
          <a:p>
            <a:pPr algn="ctr"/>
            <a:r>
              <a:rPr lang="ar-sa" sz="6000" b="1" dirty="0" smtClean="0"/>
              <a:t>غضبان - غضبانة</a:t>
            </a:r>
            <a:endParaRPr lang="en-US" sz="6000" b="1" dirty="0"/>
          </a:p>
        </p:txBody>
      </p:sp>
    </p:spTree>
    <p:extLst>
      <p:ext uri="{BB962C8B-B14F-4D97-AF65-F5344CB8AC3E}">
        <p14:creationId xmlns:p14="http://schemas.microsoft.com/office/powerpoint/2010/main" val="28526125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par>
                                <p:cTn id="15" presetID="25"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20" dur="1000" fill="hold"/>
                                        <p:tgtEl>
                                          <p:spTgt spid="3"/>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00100" y="0"/>
            <a:ext cx="7708900" cy="469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574800" y="4914900"/>
            <a:ext cx="5702300" cy="1015663"/>
          </a:xfrm>
          <a:prstGeom prst="rect">
            <a:avLst/>
          </a:prstGeom>
          <a:noFill/>
        </p:spPr>
        <p:txBody>
          <a:bodyPr wrap="square" rtlCol="0">
            <a:spAutoFit/>
          </a:bodyPr>
          <a:lstStyle/>
          <a:p>
            <a:pPr algn="ctr"/>
            <a:r>
              <a:rPr lang="ar-sa" sz="6000" b="1" dirty="0" smtClean="0"/>
              <a:t>مندهش- مندهشة</a:t>
            </a:r>
            <a:endParaRPr lang="en-US" sz="6000" b="1" dirty="0"/>
          </a:p>
        </p:txBody>
      </p:sp>
    </p:spTree>
    <p:extLst>
      <p:ext uri="{BB962C8B-B14F-4D97-AF65-F5344CB8AC3E}">
        <p14:creationId xmlns:p14="http://schemas.microsoft.com/office/powerpoint/2010/main" val="12993980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280" decel="100000"/>
                                        <p:tgtEl>
                                          <p:spTgt spid="2"/>
                                        </p:tgtEl>
                                      </p:cBhvr>
                                    </p:animEffect>
                                    <p:anim calcmode="lin" valueType="num">
                                      <p:cBhvr>
                                        <p:cTn id="8" dur="1280" decel="100000" fill="hold"/>
                                        <p:tgtEl>
                                          <p:spTgt spid="2"/>
                                        </p:tgtEl>
                                        <p:attrNameLst>
                                          <p:attrName>style.rotation</p:attrName>
                                        </p:attrNameLst>
                                      </p:cBhvr>
                                      <p:tavLst>
                                        <p:tav tm="0">
                                          <p:val>
                                            <p:fltVal val="-90"/>
                                          </p:val>
                                        </p:tav>
                                        <p:tav tm="100000">
                                          <p:val>
                                            <p:fltVal val="0"/>
                                          </p:val>
                                        </p:tav>
                                      </p:tavLst>
                                    </p:anim>
                                    <p:anim calcmode="lin" valueType="num">
                                      <p:cBhvr>
                                        <p:cTn id="9" dur="1280" decel="100000" fill="hold"/>
                                        <p:tgtEl>
                                          <p:spTgt spid="2"/>
                                        </p:tgtEl>
                                        <p:attrNameLst>
                                          <p:attrName>ppt_x</p:attrName>
                                        </p:attrNameLst>
                                      </p:cBhvr>
                                      <p:tavLst>
                                        <p:tav tm="0">
                                          <p:val>
                                            <p:strVal val="#ppt_x+0.4"/>
                                          </p:val>
                                        </p:tav>
                                        <p:tav tm="100000">
                                          <p:val>
                                            <p:strVal val="#ppt_x-0.05"/>
                                          </p:val>
                                        </p:tav>
                                      </p:tavLst>
                                    </p:anim>
                                    <p:anim calcmode="lin" valueType="num">
                                      <p:cBhvr>
                                        <p:cTn id="10" dur="1280" decel="100000" fill="hold"/>
                                        <p:tgtEl>
                                          <p:spTgt spid="2"/>
                                        </p:tgtEl>
                                        <p:attrNameLst>
                                          <p:attrName>ppt_y</p:attrName>
                                        </p:attrNameLst>
                                      </p:cBhvr>
                                      <p:tavLst>
                                        <p:tav tm="0">
                                          <p:val>
                                            <p:strVal val="#ppt_y-0.4"/>
                                          </p:val>
                                        </p:tav>
                                        <p:tav tm="100000">
                                          <p:val>
                                            <p:strVal val="#ppt_y+0.1"/>
                                          </p:val>
                                        </p:tav>
                                      </p:tavLst>
                                    </p:anim>
                                    <p:anim calcmode="lin" valueType="num">
                                      <p:cBhvr>
                                        <p:cTn id="11" dur="320" accel="100000" fill="hold">
                                          <p:stCondLst>
                                            <p:cond delay="1280"/>
                                          </p:stCondLst>
                                        </p:cTn>
                                        <p:tgtEl>
                                          <p:spTgt spid="2"/>
                                        </p:tgtEl>
                                        <p:attrNameLst>
                                          <p:attrName>ppt_x</p:attrName>
                                        </p:attrNameLst>
                                      </p:cBhvr>
                                      <p:tavLst>
                                        <p:tav tm="0">
                                          <p:val>
                                            <p:strVal val="#ppt_x-0.05"/>
                                          </p:val>
                                        </p:tav>
                                        <p:tav tm="100000">
                                          <p:val>
                                            <p:strVal val="#ppt_x"/>
                                          </p:val>
                                        </p:tav>
                                      </p:tavLst>
                                    </p:anim>
                                    <p:anim calcmode="lin" valueType="num">
                                      <p:cBhvr>
                                        <p:cTn id="12" dur="320" accel="100000" fill="hold">
                                          <p:stCondLst>
                                            <p:cond delay="1280"/>
                                          </p:stCondLst>
                                        </p:cTn>
                                        <p:tgtEl>
                                          <p:spTgt spid="2"/>
                                        </p:tgtEl>
                                        <p:attrNameLst>
                                          <p:attrName>ppt_y</p:attrName>
                                        </p:attrNameLst>
                                      </p:cBhvr>
                                      <p:tavLst>
                                        <p:tav tm="0">
                                          <p:val>
                                            <p:strVal val="#ppt_y+0.1"/>
                                          </p:val>
                                        </p:tav>
                                        <p:tav tm="100000">
                                          <p:val>
                                            <p:strVal val="#ppt_y"/>
                                          </p:val>
                                        </p:tav>
                                      </p:tavLst>
                                    </p:anim>
                                  </p:childTnLst>
                                </p:cTn>
                              </p:par>
                              <p:par>
                                <p:cTn id="13" presetID="30"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280" decel="100000"/>
                                        <p:tgtEl>
                                          <p:spTgt spid="3"/>
                                        </p:tgtEl>
                                      </p:cBhvr>
                                    </p:animEffect>
                                    <p:anim calcmode="lin" valueType="num">
                                      <p:cBhvr>
                                        <p:cTn id="16" dur="1280" decel="100000" fill="hold"/>
                                        <p:tgtEl>
                                          <p:spTgt spid="3"/>
                                        </p:tgtEl>
                                        <p:attrNameLst>
                                          <p:attrName>style.rotation</p:attrName>
                                        </p:attrNameLst>
                                      </p:cBhvr>
                                      <p:tavLst>
                                        <p:tav tm="0">
                                          <p:val>
                                            <p:fltVal val="-90"/>
                                          </p:val>
                                        </p:tav>
                                        <p:tav tm="100000">
                                          <p:val>
                                            <p:fltVal val="0"/>
                                          </p:val>
                                        </p:tav>
                                      </p:tavLst>
                                    </p:anim>
                                    <p:anim calcmode="lin" valueType="num">
                                      <p:cBhvr>
                                        <p:cTn id="17" dur="1280" decel="100000" fill="hold"/>
                                        <p:tgtEl>
                                          <p:spTgt spid="3"/>
                                        </p:tgtEl>
                                        <p:attrNameLst>
                                          <p:attrName>ppt_x</p:attrName>
                                        </p:attrNameLst>
                                      </p:cBhvr>
                                      <p:tavLst>
                                        <p:tav tm="0">
                                          <p:val>
                                            <p:strVal val="#ppt_x+0.4"/>
                                          </p:val>
                                        </p:tav>
                                        <p:tav tm="100000">
                                          <p:val>
                                            <p:strVal val="#ppt_x-0.05"/>
                                          </p:val>
                                        </p:tav>
                                      </p:tavLst>
                                    </p:anim>
                                    <p:anim calcmode="lin" valueType="num">
                                      <p:cBhvr>
                                        <p:cTn id="18" dur="1280" decel="100000" fill="hold"/>
                                        <p:tgtEl>
                                          <p:spTgt spid="3"/>
                                        </p:tgtEl>
                                        <p:attrNameLst>
                                          <p:attrName>ppt_y</p:attrName>
                                        </p:attrNameLst>
                                      </p:cBhvr>
                                      <p:tavLst>
                                        <p:tav tm="0">
                                          <p:val>
                                            <p:strVal val="#ppt_y-0.4"/>
                                          </p:val>
                                        </p:tav>
                                        <p:tav tm="100000">
                                          <p:val>
                                            <p:strVal val="#ppt_y+0.1"/>
                                          </p:val>
                                        </p:tav>
                                      </p:tavLst>
                                    </p:anim>
                                    <p:anim calcmode="lin" valueType="num">
                                      <p:cBhvr>
                                        <p:cTn id="19" dur="320" accel="100000" fill="hold">
                                          <p:stCondLst>
                                            <p:cond delay="1280"/>
                                          </p:stCondLst>
                                        </p:cTn>
                                        <p:tgtEl>
                                          <p:spTgt spid="3"/>
                                        </p:tgtEl>
                                        <p:attrNameLst>
                                          <p:attrName>ppt_x</p:attrName>
                                        </p:attrNameLst>
                                      </p:cBhvr>
                                      <p:tavLst>
                                        <p:tav tm="0">
                                          <p:val>
                                            <p:strVal val="#ppt_x-0.05"/>
                                          </p:val>
                                        </p:tav>
                                        <p:tav tm="100000">
                                          <p:val>
                                            <p:strVal val="#ppt_x"/>
                                          </p:val>
                                        </p:tav>
                                      </p:tavLst>
                                    </p:anim>
                                    <p:anim calcmode="lin" valueType="num">
                                      <p:cBhvr>
                                        <p:cTn id="20" dur="320" accel="100000" fill="hold">
                                          <p:stCondLst>
                                            <p:cond delay="128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03500" y="5494421"/>
            <a:ext cx="4254500" cy="1107996"/>
          </a:xfrm>
          <a:prstGeom prst="rect">
            <a:avLst/>
          </a:prstGeom>
          <a:noFill/>
        </p:spPr>
        <p:txBody>
          <a:bodyPr wrap="square" rtlCol="0">
            <a:spAutoFit/>
          </a:bodyPr>
          <a:lstStyle/>
          <a:p>
            <a:pPr algn="ctr"/>
            <a:r>
              <a:rPr lang="ar-sa" sz="6600" b="1" dirty="0" smtClean="0"/>
              <a:t>نعسان- نعسانة</a:t>
            </a:r>
            <a:endParaRPr lang="en-US" sz="6600" b="1" dirty="0"/>
          </a:p>
        </p:txBody>
      </p:sp>
      <p:pic>
        <p:nvPicPr>
          <p:cNvPr id="5" name="Picture 4" descr="sleepy.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738" y="213896"/>
            <a:ext cx="8422104" cy="4637504"/>
          </a:xfrm>
          <a:prstGeom prst="rect">
            <a:avLst/>
          </a:prstGeom>
        </p:spPr>
      </p:pic>
    </p:spTree>
    <p:extLst>
      <p:ext uri="{BB962C8B-B14F-4D97-AF65-F5344CB8AC3E}">
        <p14:creationId xmlns:p14="http://schemas.microsoft.com/office/powerpoint/2010/main" val="30571679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36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364</TotalTime>
  <Words>525</Words>
  <Application>Microsoft Macintosh PowerPoint</Application>
  <PresentationFormat>On-screen Show (4:3)</PresentationFormat>
  <Paragraphs>64</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Feelings By: Ahmed Mohamed</vt:lpstr>
      <vt:lpstr>Objectives: By the end of the lesson the students will be able to:</vt:lpstr>
      <vt:lpstr>Warm up 5 minutes</vt:lpstr>
      <vt:lpstr>Presentation 15 minutes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Homework 2  15 minutes Draw a picture representing your feeling now and write your feeling below the picture in Arabic ارسم صورة تعبر عن شعورك الآن</vt:lpstr>
    </vt:vector>
  </TitlesOfParts>
  <Company>Watertown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Directions  Day 2 By Ahmed Mohamed</dc:title>
  <dc:creator>Town of Watertown, MA</dc:creator>
  <cp:lastModifiedBy>Town of Watertown, MA</cp:lastModifiedBy>
  <cp:revision>25</cp:revision>
  <cp:lastPrinted>2015-04-13T13:02:06Z</cp:lastPrinted>
  <dcterms:created xsi:type="dcterms:W3CDTF">2015-03-31T14:00:34Z</dcterms:created>
  <dcterms:modified xsi:type="dcterms:W3CDTF">2015-04-16T17:50:05Z</dcterms:modified>
</cp:coreProperties>
</file>