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aveSubsetFonts="1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x="9144000" cy="5143500"/>
  <p:notesSz cx="6858000" cy="9144000"/>
  <p:embeddedFontLst>
    <p:embeddedFont>
      <p:font typeface="Nunito"/>
      <p:regular r:id="rId11"/>
      <p:bold r:id="rId12"/>
      <p:italic r:id="rId13"/>
      <p:boldItalic r:id="rId14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4" Target="fonts/Nunito-boldItalic.fntdata" Type="http://schemas.openxmlformats.org/officeDocument/2006/relationships/font"/><Relationship Id="rId13" Target="fonts/Nunito-italic.fntdata" Type="http://schemas.openxmlformats.org/officeDocument/2006/relationships/font"/><Relationship Id="rId12" Target="fonts/Nunito-bold.fntdata" Type="http://schemas.openxmlformats.org/officeDocument/2006/relationships/font"/><Relationship Id="rId11" Target="fonts/Nunito-regular.fntdata" Type="http://schemas.openxmlformats.org/officeDocument/2006/relationships/font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94d4b867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94d4b867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94d4b867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94d4b867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94d4b867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94d4b867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a6d9abce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a6d9abce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algn="ctr" blurRad="228600" rotWithShape="0" sx="101000" sy="101000">
              <a:srgbClr val="000000">
                <a:alpha val="40000"/>
              </a:srgbClr>
            </a:outerShdw>
          </a:effectLst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algn="ctr"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algn="ctr"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algn="ctr"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algn="ctr"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algn="ctr"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algn="ctr"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algn="ctr"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algn="ctr"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algn="ctr"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algn="ctr"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algn="ctr"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algn="ctr"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algn="ctr"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algn="ctr"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algn="ctr"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algn="ctr"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algn="ctr"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algn="ctr"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algn="ctr"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algn="ctr"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algn="ctr"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algn="ctr"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algn="ctr" blurRad="228600" rotWithShape="0" sx="101000" sy="101000">
              <a:srgbClr val="000000">
                <a:alpha val="40000"/>
              </a:srgbClr>
            </a:outerShdw>
          </a:effectLst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algn="ctr" blurRad="228600" rotWithShape="0" sx="101000" sy="101000">
              <a:srgbClr val="000000">
                <a:alpha val="40000"/>
              </a:srgbClr>
            </a:outerShdw>
          </a:effectLst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algn="ctr" blurRad="228600" rotWithShape="0" sx="101000" sy="101000">
              <a:srgbClr val="000000">
                <a:alpha val="40000"/>
              </a:srgbClr>
            </a:outerShdw>
          </a:effectLst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algn="ctr" blurRad="228600" rotWithShape="0" sx="101000" sy="101000">
              <a:srgbClr val="000000">
                <a:alpha val="40000"/>
              </a:srgbClr>
            </a:outerShdw>
          </a:effectLst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algn="ctr" blurRad="228600" rotWithShape="0" sx="101000" sy="101000">
              <a:srgbClr val="000000">
                <a:alpha val="40000"/>
              </a:srgbClr>
            </a:outerShdw>
          </a:effectLst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algn="ctr" blurRad="228600" rotWithShape="0" sx="101000" sy="101000">
              <a:srgbClr val="000000">
                <a:alpha val="40000"/>
              </a:srgbClr>
            </a:outerShdw>
          </a:effectLst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algn="ctr" blurRad="228600" rotWithShape="0" sx="101000" sy="101000">
              <a:srgbClr val="000000">
                <a:alpha val="40000"/>
              </a:srgbClr>
            </a:outerShdw>
          </a:effectLst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r" lvl="0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algn="r" lvl="1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algn="r" lvl="2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algn="r" lvl="3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algn="r" lvl="4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algn="r" lvl="5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algn="r" lvl="6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algn="r" lvl="7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algn="r" lvl="8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13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5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041900" y="338976"/>
            <a:ext cx="7161314" cy="2089252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6000">
                <a:solidFill>
                  <a:srgbClr val="1155CC"/>
                </a:solidFill>
              </a:rPr>
              <a:t>Egyptian Amulets</a:t>
            </a:r>
            <a:endParaRPr sz="7200">
              <a:solidFill>
                <a:srgbClr val="1155CC"/>
              </a:solidFill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089300" y="2834075"/>
            <a:ext cx="6965400" cy="9390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>
                <a:solidFill>
                  <a:srgbClr val="A61C00"/>
                </a:solidFill>
              </a:rPr>
              <a:t>An outreach at Ms. Dusty’s Art Classes.</a:t>
            </a:r>
            <a:endParaRPr sz="3000">
              <a:solidFill>
                <a:srgbClr val="A61C00"/>
              </a:solidFill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>
                <a:solidFill>
                  <a:srgbClr val="A61C00"/>
                </a:solidFill>
              </a:rPr>
              <a:t>The Arabic Exchange Teacher: Ms. Malek</a:t>
            </a:r>
            <a:endParaRPr sz="3000">
              <a:solidFill>
                <a:srgbClr val="A61C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850" y="608150"/>
            <a:ext cx="3065125" cy="36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3924200" y="1191275"/>
            <a:ext cx="4807200" cy="1821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>
                <a:latin typeface="Comic Sans MS"/>
                <a:ea typeface="Comic Sans MS"/>
                <a:cs typeface="Comic Sans MS"/>
                <a:sym typeface="Comic Sans MS"/>
              </a:rPr>
              <a:t>Armlets.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>
                <a:latin typeface="Calibri"/>
                <a:ea typeface="Calibri"/>
                <a:cs typeface="Calibri"/>
                <a:sym typeface="Calibri"/>
              </a:rPr>
              <a:t> They can be found in The Egyptian Museum in Cairo.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2718900" y="3343450"/>
            <a:ext cx="3419700" cy="1099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i="1" lang="en" sz="3000">
                <a:latin typeface="Comic Sans MS"/>
                <a:ea typeface="Comic Sans MS"/>
                <a:cs typeface="Comic Sans MS"/>
                <a:sym typeface="Comic Sans MS"/>
              </a:rPr>
              <a:t>Finger Coverings</a:t>
            </a:r>
            <a:endParaRPr b="1" i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475" y="304800"/>
            <a:ext cx="4901048" cy="30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/>
          <p:nvPr/>
        </p:nvSpPr>
        <p:spPr>
          <a:xfrm>
            <a:off x="2003600" y="798850"/>
            <a:ext cx="5136801" cy="812876"/>
          </a:xfrm>
          <a:prstGeom prst="rect">
            <a:avLst/>
          </a:prstGeom>
        </p:spPr>
        <p:txBody>
          <a:bodyPr numCol="1">
            <a:prstTxWarp prst="textPlain"/>
          </a:bodyPr>
          <a:lstStyle/>
          <a:p>
            <a:pPr algn="ctr" lvl="0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type="none" w="sm"/>
                  <a:tailEnd len="sm" type="none" w="sm"/>
                </a:ln>
                <a:solidFill>
                  <a:schemeClr val="lt2"/>
                </a:solidFill>
                <a:latin typeface="Arial"/>
              </a:rPr>
              <a:t>Amulets</a:t>
            </a:r>
          </a:p>
        </p:txBody>
      </p:sp>
      <p:sp>
        <p:nvSpPr>
          <p:cNvPr id="176" name="Google Shape;176;p20"/>
          <p:cNvSpPr txBox="1"/>
          <p:nvPr/>
        </p:nvSpPr>
        <p:spPr>
          <a:xfrm>
            <a:off x="434475" y="1765900"/>
            <a:ext cx="7189500" cy="2648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3000">
                <a:latin typeface="Calibri"/>
                <a:ea typeface="Calibri"/>
                <a:cs typeface="Calibri"/>
                <a:sym typeface="Calibri"/>
              </a:rPr>
              <a:t>1- They were abundant.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3000">
                <a:latin typeface="Calibri"/>
                <a:ea typeface="Calibri"/>
                <a:cs typeface="Calibri"/>
                <a:sym typeface="Calibri"/>
              </a:rPr>
              <a:t>2- They were not mostly made from precious stones.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3000">
                <a:latin typeface="Calibri"/>
                <a:ea typeface="Calibri"/>
                <a:cs typeface="Calibri"/>
                <a:sym typeface="Calibri"/>
              </a:rPr>
              <a:t>3- They were not expensive.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3000">
                <a:latin typeface="Calibri"/>
                <a:ea typeface="Calibri"/>
                <a:cs typeface="Calibri"/>
                <a:sym typeface="Calibri"/>
              </a:rPr>
              <a:t>4- They were available to everybody.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50" y="770825"/>
            <a:ext cx="2657475" cy="257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4751075" y="685950"/>
            <a:ext cx="3000000" cy="1816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30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Horus Eye</a:t>
            </a:r>
            <a:endParaRPr b="1" sz="30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30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Wedjat-eye</a:t>
            </a:r>
            <a:endParaRPr b="1" sz="30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