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6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66227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-473273"/>
            <a:ext cx="9144000" cy="60900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-1094350" y="12988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7200">
                <a:solidFill>
                  <a:srgbClr val="00FF00"/>
                </a:solidFill>
              </a:rPr>
              <a:t>讨价还价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-611050" y="24039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80325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b="0" u="sng" dirty="0" smtClean="0"/>
              <a:t>在</a:t>
            </a:r>
            <a:r>
              <a:rPr lang="zh-CN" altLang="en-US" sz="4800" b="0" u="sng" dirty="0" smtClean="0"/>
              <a:t>哪</a:t>
            </a:r>
            <a:r>
              <a:rPr lang="en" sz="4800" b="0" u="sng" dirty="0" smtClean="0"/>
              <a:t>里可以讨价还价</a:t>
            </a:r>
            <a:r>
              <a:rPr lang="zh-CN" altLang="en-US" sz="4800" b="0" u="sng" dirty="0" smtClean="0"/>
              <a:t>？</a:t>
            </a:r>
            <a:endParaRPr lang="en" sz="4800" b="0" u="sng" dirty="0"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901750" y="4900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
</a:t>
            </a:r>
            <a:r>
              <a:rPr lang="en" sz="3600" dirty="0" smtClean="0"/>
              <a:t>只在</a:t>
            </a:r>
            <a:r>
              <a:rPr lang="zh-CN" altLang="en-US" sz="3600" dirty="0" smtClean="0"/>
              <a:t>市</a:t>
            </a:r>
            <a:r>
              <a:rPr lang="en" sz="3600" dirty="0" smtClean="0"/>
              <a:t>场或者有标语牌</a:t>
            </a:r>
            <a:r>
              <a:rPr lang="zh-CN" altLang="en-US" sz="3600" dirty="0" smtClean="0"/>
              <a:t>的地方</a:t>
            </a:r>
            <a:endParaRPr lang="en" sz="3600" dirty="0"/>
          </a:p>
          <a:p>
            <a:pPr marL="38100" lvl="0" indent="0" rtl="0">
              <a:lnSpc>
                <a:spcPct val="150000"/>
              </a:lnSpc>
              <a:spcBef>
                <a:spcPts val="9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solidFill>
                  <a:srgbClr val="777777"/>
                </a:solidFill>
              </a:rPr>
              <a:t>     Zhǐ </a:t>
            </a:r>
            <a:r>
              <a:rPr lang="en" sz="1800" dirty="0">
                <a:solidFill>
                  <a:srgbClr val="777777"/>
                </a:solidFill>
              </a:rPr>
              <a:t>zài shǐ chǎng </a:t>
            </a:r>
            <a:r>
              <a:rPr lang="en" sz="1800" dirty="0" smtClean="0">
                <a:solidFill>
                  <a:srgbClr val="777777"/>
                </a:solidFill>
              </a:rPr>
              <a:t>huò zhě </a:t>
            </a:r>
            <a:r>
              <a:rPr lang="en" sz="1800" dirty="0">
                <a:solidFill>
                  <a:srgbClr val="777777"/>
                </a:solidFill>
              </a:rPr>
              <a:t>yǒu </a:t>
            </a:r>
            <a:r>
              <a:rPr lang="en" sz="1800" dirty="0" smtClean="0">
                <a:solidFill>
                  <a:srgbClr val="777777"/>
                </a:solidFill>
              </a:rPr>
              <a:t>biāo yǔ pái</a:t>
            </a:r>
            <a:r>
              <a:rPr lang="zh-CN" altLang="en-US" sz="1800" dirty="0" smtClean="0">
                <a:solidFill>
                  <a:srgbClr val="777777"/>
                </a:solidFill>
              </a:rPr>
              <a:t>     </a:t>
            </a:r>
            <a:r>
              <a:rPr lang="en-US" altLang="zh-CN" sz="1800" dirty="0" smtClean="0">
                <a:solidFill>
                  <a:srgbClr val="777777"/>
                </a:solidFill>
              </a:rPr>
              <a:t>de    </a:t>
            </a:r>
            <a:r>
              <a:rPr lang="en-US" altLang="zh-CN" sz="1800" dirty="0" err="1" smtClean="0">
                <a:solidFill>
                  <a:srgbClr val="777777"/>
                </a:solidFill>
              </a:rPr>
              <a:t>dì</a:t>
            </a:r>
            <a:r>
              <a:rPr lang="en-US" altLang="zh-CN" sz="1800" dirty="0" smtClean="0">
                <a:solidFill>
                  <a:srgbClr val="777777"/>
                </a:solidFill>
              </a:rPr>
              <a:t>   </a:t>
            </a:r>
            <a:r>
              <a:rPr lang="en-US" altLang="zh-CN" sz="1800" dirty="0" err="1" smtClean="0">
                <a:solidFill>
                  <a:srgbClr val="777777"/>
                </a:solidFill>
              </a:rPr>
              <a:t>fāng</a:t>
            </a:r>
            <a:endParaRPr lang="en" sz="1800" dirty="0">
              <a:solidFill>
                <a:srgbClr val="777777"/>
              </a:solidFill>
            </a:endParaRPr>
          </a:p>
          <a:p>
            <a:endParaRPr lang="en" sz="1800" dirty="0">
              <a:solidFill>
                <a:srgbClr val="777777"/>
              </a:solidFill>
            </a:endParaRPr>
          </a:p>
          <a:p>
            <a:endParaRPr lang="en" sz="1800" dirty="0">
              <a:solidFill>
                <a:srgbClr val="777777"/>
              </a:solidFill>
            </a:endParaRPr>
          </a:p>
        </p:txBody>
      </p:sp>
      <p:sp>
        <p:nvSpPr>
          <p:cNvPr id="84" name="Shape 84"/>
          <p:cNvSpPr/>
          <p:nvPr/>
        </p:nvSpPr>
        <p:spPr>
          <a:xfrm>
            <a:off x="4533100" y="2530562"/>
            <a:ext cx="4295975" cy="28644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/>
          <p:nvPr/>
        </p:nvSpPr>
        <p:spPr>
          <a:xfrm>
            <a:off x="271150" y="2530550"/>
            <a:ext cx="4035174" cy="26895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10909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606275" y="1495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rgbClr val="000000"/>
                </a:solidFill>
              </a:rPr>
              <a:t>可以便宜一点儿吗？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   </a:t>
            </a:r>
            <a:r>
              <a:rPr lang="en">
                <a:solidFill>
                  <a:srgbClr val="999999"/>
                </a:solidFill>
              </a:rPr>
              <a:t>Kěyǐ pián yi yī  diǎn er ma?</a:t>
            </a:r>
          </a:p>
          <a:p>
            <a:pPr lvl="0" rtl="0">
              <a:buNone/>
            </a:pPr>
            <a:r>
              <a:rPr lang="en" sz="3600">
                <a:solidFill>
                  <a:srgbClr val="434343"/>
                </a:solidFill>
              </a:rPr>
              <a:t>       Can it be cheaper?</a:t>
            </a:r>
          </a:p>
          <a:p>
            <a:endParaRPr lang="en" sz="3600">
              <a:solidFill>
                <a:srgbClr val="434343"/>
              </a:solidFill>
            </a:endParaRPr>
          </a:p>
          <a:p>
            <a:endParaRPr lang="en" sz="3600">
              <a:solidFill>
                <a:srgbClr val="434343"/>
              </a:solidFill>
            </a:endParaRPr>
          </a:p>
          <a:p>
            <a:endParaRPr lang="en" sz="3600">
              <a:solidFill>
                <a:srgbClr val="434343"/>
              </a:solidFill>
            </a:endParaRPr>
          </a:p>
        </p:txBody>
      </p:sp>
      <p:sp>
        <p:nvSpPr>
          <p:cNvPr id="31" name="Shape 31"/>
          <p:cNvSpPr/>
          <p:nvPr/>
        </p:nvSpPr>
        <p:spPr>
          <a:xfrm flipH="1">
            <a:off x="-76624" y="2699871"/>
            <a:ext cx="4346049" cy="2502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x="3109425" y="2652075"/>
            <a:ext cx="2597899" cy="25978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3" name="Shape 33"/>
          <p:cNvSpPr/>
          <p:nvPr/>
        </p:nvSpPr>
        <p:spPr>
          <a:xfrm flipH="1">
            <a:off x="5991850" y="2652075"/>
            <a:ext cx="3048000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3999" cy="6418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990625" y="0"/>
            <a:ext cx="8442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222222"/>
                </a:solidFill>
              </a:rPr>
              <a:t>   </a:t>
            </a:r>
            <a:r>
              <a:rPr lang="en" sz="6000">
                <a:solidFill>
                  <a:schemeClr val="lt1"/>
                </a:solidFill>
              </a:rPr>
              <a:t>太贵了</a:t>
            </a:r>
          </a:p>
          <a:p>
            <a:pPr lvl="0" rtl="0">
              <a:buNone/>
            </a:pPr>
            <a:r>
              <a:rPr lang="en">
                <a:solidFill>
                  <a:srgbClr val="666666"/>
                </a:solidFill>
              </a:rPr>
              <a:t>     </a:t>
            </a:r>
            <a:r>
              <a:rPr lang="en">
                <a:solidFill>
                  <a:schemeClr val="lt2"/>
                </a:solidFill>
              </a:rPr>
              <a:t> </a:t>
            </a:r>
            <a:r>
              <a:rPr lang="en" sz="3600">
                <a:solidFill>
                  <a:srgbClr val="999999"/>
                </a:solidFill>
              </a:rPr>
              <a:t>Tài guì le</a:t>
            </a:r>
          </a:p>
          <a:p>
            <a:pPr lvl="0" rtl="0">
              <a:buNone/>
            </a:pPr>
            <a:r>
              <a:rPr lang="en" sz="3600">
                <a:solidFill>
                  <a:schemeClr val="dk2"/>
                </a:solidFill>
              </a:rPr>
              <a:t> Too expensive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262570" y="2145050"/>
            <a:ext cx="4285024" cy="42878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56175" y="137350"/>
            <a:ext cx="8229600" cy="230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222222"/>
                </a:solidFill>
              </a:rPr>
              <a:t>  五块钱，可以吗/好吗？</a:t>
            </a:r>
          </a:p>
          <a:p>
            <a:pPr lvl="0" rtl="0">
              <a:buNone/>
            </a:pPr>
            <a:r>
              <a:rPr lang="en">
                <a:solidFill>
                  <a:srgbClr val="666666"/>
                </a:solidFill>
              </a:rPr>
              <a:t>      </a:t>
            </a:r>
            <a:r>
              <a:rPr lang="en">
                <a:solidFill>
                  <a:srgbClr val="999999"/>
                </a:solidFill>
              </a:rPr>
              <a:t>Wǔ kuài qián, kěyǐ ma/hǎo ma?</a:t>
            </a:r>
          </a:p>
          <a:p>
            <a:pPr lvl="0" rtl="0">
              <a:buNone/>
            </a:pPr>
            <a:r>
              <a:rPr lang="en" sz="3600">
                <a:solidFill>
                  <a:srgbClr val="666666"/>
                </a:solidFill>
              </a:rPr>
              <a:t>        5 dollars, okay/good?</a:t>
            </a:r>
          </a:p>
        </p:txBody>
      </p:sp>
      <p:sp>
        <p:nvSpPr>
          <p:cNvPr id="46" name="Shape 46"/>
          <p:cNvSpPr/>
          <p:nvPr/>
        </p:nvSpPr>
        <p:spPr>
          <a:xfrm>
            <a:off x="0" y="2205250"/>
            <a:ext cx="2309700" cy="2197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7" name="Shape 47"/>
          <p:cNvSpPr/>
          <p:nvPr/>
        </p:nvSpPr>
        <p:spPr>
          <a:xfrm rot="-5400000">
            <a:off x="6534212" y="2166874"/>
            <a:ext cx="2390025" cy="22746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624025" y="948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6000">
                <a:solidFill>
                  <a:srgbClr val="222222"/>
                </a:solidFill>
              </a:rPr>
              <a:t>算了算了</a:t>
            </a:r>
          </a:p>
          <a:p>
            <a:pPr lvl="0" rtl="0">
              <a:buNone/>
            </a:pPr>
            <a:r>
              <a:rPr lang="en">
                <a:solidFill>
                  <a:srgbClr val="777777"/>
                </a:solidFill>
              </a:rPr>
              <a:t> </a:t>
            </a:r>
            <a:r>
              <a:rPr lang="en">
                <a:solidFill>
                  <a:srgbClr val="999999"/>
                </a:solidFill>
              </a:rPr>
              <a:t>Suàn le suàn le</a:t>
            </a:r>
          </a:p>
          <a:p>
            <a:pPr>
              <a:buNone/>
            </a:pPr>
            <a:r>
              <a:rPr lang="en" sz="3600">
                <a:solidFill>
                  <a:srgbClr val="666666"/>
                </a:solidFill>
              </a:rPr>
              <a:t>    Forget it</a:t>
            </a:r>
          </a:p>
        </p:txBody>
      </p:sp>
      <p:sp>
        <p:nvSpPr>
          <p:cNvPr id="53" name="Shape 53"/>
          <p:cNvSpPr/>
          <p:nvPr/>
        </p:nvSpPr>
        <p:spPr>
          <a:xfrm>
            <a:off x="4297175" y="2311049"/>
            <a:ext cx="5492476" cy="39572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x="1784300" y="2311037"/>
            <a:ext cx="5182399" cy="41428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5" name="Shape 55"/>
          <p:cNvSpPr/>
          <p:nvPr/>
        </p:nvSpPr>
        <p:spPr>
          <a:xfrm flipH="1">
            <a:off x="-775674" y="2311062"/>
            <a:ext cx="4179725" cy="414284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7025" y="-102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4800">
                <a:solidFill>
                  <a:srgbClr val="222222"/>
                </a:solidFill>
              </a:rPr>
              <a:t>      我去别的地方看看</a:t>
            </a:r>
          </a:p>
          <a:p>
            <a:pPr lvl="0" rtl="0">
              <a:buNone/>
            </a:pPr>
            <a:r>
              <a:rPr lang="en">
                <a:solidFill>
                  <a:srgbClr val="999999"/>
                </a:solidFill>
              </a:rPr>
              <a:t>          Wǒ qù bié dì dìfāng kàn kàn</a:t>
            </a:r>
          </a:p>
          <a:p>
            <a:pPr>
              <a:buNone/>
            </a:pPr>
            <a:r>
              <a:rPr lang="en" sz="3600">
                <a:solidFill>
                  <a:srgbClr val="666666"/>
                </a:solidFill>
              </a:rPr>
              <a:t>I go to other places to take a look</a:t>
            </a:r>
          </a:p>
        </p:txBody>
      </p:sp>
      <p:sp>
        <p:nvSpPr>
          <p:cNvPr id="61" name="Shape 61"/>
          <p:cNvSpPr/>
          <p:nvPr/>
        </p:nvSpPr>
        <p:spPr>
          <a:xfrm>
            <a:off x="1916750" y="1969025"/>
            <a:ext cx="4762500" cy="4838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x="5449900" y="2485450"/>
            <a:ext cx="2779799" cy="1718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800"/>
              <a:t>  再见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637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b="0" u="sng"/>
              <a:t>讨价还价的方法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-65675" y="844475"/>
            <a:ext cx="8229600" cy="442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学一点中文</a:t>
            </a:r>
          </a:p>
          <a:p>
            <a:pPr lvl="0" rtl="0">
              <a:buNone/>
            </a:pPr>
            <a:r>
              <a:rPr lang="en" sz="1000" dirty="0">
                <a:solidFill>
                  <a:srgbClr val="777777"/>
                </a:solidFill>
              </a:rPr>
              <a:t>              </a:t>
            </a:r>
            <a:r>
              <a:rPr lang="en" sz="1400" dirty="0">
                <a:solidFill>
                  <a:srgbClr val="777777"/>
                </a:solidFill>
              </a:rPr>
              <a:t>Xué yī diǎn zhōng wén      </a:t>
            </a:r>
          </a:p>
          <a:p>
            <a:pPr lvl="0" rtl="0">
              <a:buNone/>
            </a:pPr>
            <a:r>
              <a:rPr lang="en" sz="1400" dirty="0">
                <a:solidFill>
                  <a:srgbClr val="777777"/>
                </a:solidFill>
              </a:rPr>
              <a:t>      </a:t>
            </a:r>
            <a:r>
              <a:rPr lang="en" sz="2400" dirty="0">
                <a:solidFill>
                  <a:srgbClr val="000000"/>
                </a:solidFill>
              </a:rPr>
              <a:t>Learn some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sz="2400" dirty="0">
                <a:solidFill>
                  <a:srgbClr val="000000"/>
                </a:solidFill>
              </a:rPr>
              <a:t>Chinese</a:t>
            </a: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CN" altLang="en-US" sz="3600" dirty="0" smtClean="0"/>
              <a:t>先开低价</a:t>
            </a:r>
            <a:endParaRPr lang="en" sz="3600" dirty="0"/>
          </a:p>
          <a:p>
            <a:pPr lvl="0" rtl="0">
              <a:buNone/>
            </a:pPr>
            <a:r>
              <a:rPr lang="en" sz="1400" dirty="0">
                <a:solidFill>
                  <a:srgbClr val="777777"/>
                </a:solidFill>
              </a:rPr>
              <a:t>      </a:t>
            </a:r>
            <a:r>
              <a:rPr lang="en" sz="1400" dirty="0" smtClean="0">
                <a:solidFill>
                  <a:srgbClr val="777777"/>
                </a:solidFill>
              </a:rPr>
              <a:t>  xiān  </a:t>
            </a:r>
            <a:r>
              <a:rPr lang="en" sz="1400" dirty="0">
                <a:solidFill>
                  <a:srgbClr val="777777"/>
                </a:solidFill>
              </a:rPr>
              <a:t>kāi </a:t>
            </a:r>
            <a:r>
              <a:rPr lang="en" sz="1400" dirty="0" smtClean="0">
                <a:solidFill>
                  <a:srgbClr val="777777"/>
                </a:solidFill>
              </a:rPr>
              <a:t>      dī     jià</a:t>
            </a:r>
            <a:endParaRPr lang="en" sz="1400" dirty="0">
              <a:solidFill>
                <a:srgbClr val="777777"/>
              </a:solidFill>
            </a:endParaRPr>
          </a:p>
          <a:p>
            <a:pPr lvl="0" rtl="0">
              <a:buNone/>
            </a:pPr>
            <a:r>
              <a:rPr lang="en" sz="2400" dirty="0">
                <a:solidFill>
                  <a:srgbClr val="777777"/>
                </a:solidFill>
              </a:rPr>
              <a:t>  </a:t>
            </a:r>
            <a:r>
              <a:rPr lang="en" sz="2400" dirty="0" smtClean="0">
                <a:solidFill>
                  <a:srgbClr val="000000"/>
                </a:solidFill>
              </a:rPr>
              <a:t>Start with a low price</a:t>
            </a:r>
            <a:endParaRPr lang="en" sz="2400" dirty="0">
              <a:solidFill>
                <a:srgbClr val="000000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83333"/>
              <a:buFont typeface="Arial"/>
              <a:buChar char="●"/>
            </a:pPr>
            <a:r>
              <a:rPr lang="en" sz="3600" dirty="0"/>
              <a:t>不要着急   </a:t>
            </a:r>
            <a:r>
              <a:rPr lang="en" dirty="0"/>
              <a:t>       </a:t>
            </a:r>
          </a:p>
          <a:p>
            <a:pPr lvl="0" rtl="0">
              <a:buNone/>
            </a:pPr>
            <a:r>
              <a:rPr lang="en" sz="1400" dirty="0">
                <a:solidFill>
                  <a:srgbClr val="777777"/>
                </a:solidFill>
              </a:rPr>
              <a:t>             Bù yào zhāo jí</a:t>
            </a:r>
          </a:p>
          <a:p>
            <a:pPr lvl="0" rtl="0">
              <a:buNone/>
            </a:pPr>
            <a:r>
              <a:rPr lang="en" sz="2400" dirty="0"/>
              <a:t>   Do not get pressured</a:t>
            </a:r>
          </a:p>
        </p:txBody>
      </p:sp>
      <p:sp>
        <p:nvSpPr>
          <p:cNvPr id="69" name="Shape 69"/>
          <p:cNvSpPr/>
          <p:nvPr/>
        </p:nvSpPr>
        <p:spPr>
          <a:xfrm>
            <a:off x="5260825" y="205975"/>
            <a:ext cx="3067244" cy="22798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88204"/>
            <a:ext cx="217932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/>
              <a:t>先决定你想花多少钱</a:t>
            </a:r>
          </a:p>
          <a:p>
            <a:pPr lvl="0" rtl="0">
              <a:buNone/>
            </a:pPr>
            <a:r>
              <a:rPr lang="en" sz="1000">
                <a:solidFill>
                  <a:srgbClr val="777777"/>
                </a:solidFill>
              </a:rPr>
              <a:t>                </a:t>
            </a:r>
            <a:r>
              <a:rPr lang="en" sz="1400">
                <a:solidFill>
                  <a:srgbClr val="777777"/>
                </a:solidFill>
              </a:rPr>
              <a:t>Xiān jué dìng nǐ xiǎng huā duō shǎo qián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First decide how much money you want to spend</a:t>
            </a:r>
          </a:p>
          <a:p>
            <a:endParaRPr lang="en" sz="2400">
              <a:solidFill>
                <a:srgbClr val="000000"/>
              </a:solidFill>
            </a:endParaRPr>
          </a:p>
          <a:p>
            <a:pPr marL="457200" lvl="0" indent="-457200" rtl="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/>
              <a:t>走开</a:t>
            </a:r>
          </a:p>
          <a:p>
            <a:pPr lvl="0" rtl="0">
              <a:buNone/>
            </a:pPr>
            <a:r>
              <a:rPr lang="en" sz="1400">
                <a:solidFill>
                  <a:srgbClr val="777777"/>
                </a:solidFill>
              </a:rPr>
              <a:t>            Zǒu kāi</a:t>
            </a:r>
          </a:p>
          <a:p>
            <a:pPr>
              <a:buNone/>
            </a:pPr>
            <a:r>
              <a:rPr lang="en" sz="2400"/>
              <a:t> Walk away </a:t>
            </a:r>
          </a:p>
        </p:txBody>
      </p:sp>
      <p:sp>
        <p:nvSpPr>
          <p:cNvPr id="76" name="Shape 76"/>
          <p:cNvSpPr/>
          <p:nvPr/>
        </p:nvSpPr>
        <p:spPr>
          <a:xfrm>
            <a:off x="2314436" y="742950"/>
            <a:ext cx="2479627" cy="51434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7" name="Shape 77"/>
          <p:cNvSpPr/>
          <p:nvPr/>
        </p:nvSpPr>
        <p:spPr>
          <a:xfrm>
            <a:off x="6340453" y="1764624"/>
            <a:ext cx="2304425" cy="27085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144</Words>
  <Application>Microsoft Macintosh PowerPoint</Application>
  <PresentationFormat>On-screen Show (16:9)</PresentationFormat>
  <Paragraphs>38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simple-light</vt:lpstr>
      <vt:lpstr>讨价还价</vt:lpstr>
      <vt:lpstr>在哪里可以讨价还价？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讨价还价的方法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讨价还价</dc:title>
  <dc:creator>Li, Jenny K (Student)</dc:creator>
  <cp:lastModifiedBy>NSD NSD</cp:lastModifiedBy>
  <cp:revision>7</cp:revision>
  <dcterms:modified xsi:type="dcterms:W3CDTF">2018-10-25T20:17:49Z</dcterms:modified>
</cp:coreProperties>
</file>